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8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300700" cy="10299700"/>
  <p:notesSz cx="18300700" cy="10299700"/>
  <p:defaultTextStyle>
    <a:defPPr>
      <a:defRPr lang="en-US"/>
    </a:defPPr>
    <a:lvl1pPr marL="0" algn="l" defTabSz="9143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8" algn="l" defTabSz="9143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4" algn="l" defTabSz="9143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2" algn="l" defTabSz="9143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7" algn="l" defTabSz="9143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37" algn="l" defTabSz="9143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21" algn="l" defTabSz="9143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11" algn="l" defTabSz="9143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97" algn="l" defTabSz="9143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82" y="-96"/>
      </p:cViewPr>
      <p:guideLst>
        <p:guide orient="horz" pos="2881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44646" y="2059940"/>
            <a:ext cx="16470630" cy="2746587"/>
          </a:xfrm>
        </p:spPr>
        <p:txBody>
          <a:bodyPr vert="horz" lIns="81715" tIns="0" rIns="81715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86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5105" y="5003717"/>
            <a:ext cx="12810490" cy="263214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817154" indent="0" algn="ctr">
              <a:buNone/>
            </a:lvl2pPr>
            <a:lvl3pPr marL="1634307" indent="0" algn="ctr">
              <a:buNone/>
            </a:lvl3pPr>
            <a:lvl4pPr marL="2451461" indent="0" algn="ctr">
              <a:buNone/>
            </a:lvl4pPr>
            <a:lvl5pPr marL="3268614" indent="0" algn="ctr">
              <a:buNone/>
            </a:lvl5pPr>
            <a:lvl6pPr marL="4085768" indent="0" algn="ctr">
              <a:buNone/>
            </a:lvl6pPr>
            <a:lvl7pPr marL="4902921" indent="0" algn="ctr">
              <a:buNone/>
            </a:lvl7pPr>
            <a:lvl8pPr marL="5720075" indent="0" algn="ctr">
              <a:buNone/>
            </a:lvl8pPr>
            <a:lvl9pPr marL="653722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68007" y="412466"/>
            <a:ext cx="4117658" cy="878812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5035" y="412466"/>
            <a:ext cx="12047961" cy="878812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622" y="915529"/>
            <a:ext cx="14183043" cy="2746587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86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2622" y="3766323"/>
            <a:ext cx="14183043" cy="2267364"/>
          </a:xfrm>
        </p:spPr>
        <p:txBody>
          <a:bodyPr anchor="t"/>
          <a:lstStyle>
            <a:lvl1pPr marL="130745" indent="0" algn="l">
              <a:buNone/>
              <a:defRPr sz="3600">
                <a:solidFill>
                  <a:schemeClr val="tx1"/>
                </a:solidFill>
              </a:defRPr>
            </a:lvl1pPr>
            <a:lvl2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60607" y="9636896"/>
            <a:ext cx="1525058" cy="54836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5035" y="2403264"/>
            <a:ext cx="8082809" cy="6797326"/>
          </a:xfrm>
        </p:spPr>
        <p:txBody>
          <a:bodyPr/>
          <a:lstStyle>
            <a:lvl1pPr>
              <a:defRPr sz="46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02856" y="2403264"/>
            <a:ext cx="8082809" cy="6797326"/>
          </a:xfrm>
        </p:spPr>
        <p:txBody>
          <a:bodyPr/>
          <a:lstStyle>
            <a:lvl1pPr>
              <a:defRPr sz="46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35" y="410080"/>
            <a:ext cx="16470630" cy="171661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035" y="2305512"/>
            <a:ext cx="8085987" cy="1127721"/>
          </a:xfrm>
        </p:spPr>
        <p:txBody>
          <a:bodyPr anchor="ctr"/>
          <a:lstStyle>
            <a:lvl1pPr marL="0" indent="0">
              <a:buNone/>
              <a:defRPr sz="4300" b="0" cap="all" baseline="0">
                <a:solidFill>
                  <a:schemeClr val="tx1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9296502" y="2305512"/>
            <a:ext cx="8089164" cy="1127721"/>
          </a:xfrm>
        </p:spPr>
        <p:txBody>
          <a:bodyPr anchor="ctr"/>
          <a:lstStyle>
            <a:lvl1pPr marL="0" indent="0">
              <a:buNone/>
              <a:defRPr sz="4300" b="0" cap="all" baseline="0">
                <a:solidFill>
                  <a:schemeClr val="tx1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15035" y="3547675"/>
            <a:ext cx="8085987" cy="5652915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6502" y="3547675"/>
            <a:ext cx="8089164" cy="5652915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36" y="410081"/>
            <a:ext cx="6020804" cy="1745227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39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5036" y="2288823"/>
            <a:ext cx="6020804" cy="6911767"/>
          </a:xfrm>
        </p:spPr>
        <p:txBody>
          <a:bodyPr/>
          <a:lstStyle>
            <a:lvl1pPr marL="0" indent="0">
              <a:buNone/>
              <a:defRPr sz="2500"/>
            </a:lvl1pPr>
            <a:lvl2pPr>
              <a:buNone/>
              <a:defRPr sz="21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155065" y="410081"/>
            <a:ext cx="10230600" cy="8790509"/>
          </a:xfrm>
        </p:spPr>
        <p:txBody>
          <a:bodyPr/>
          <a:lstStyle>
            <a:lvl1pPr>
              <a:defRPr sz="4600"/>
            </a:lvl1pPr>
            <a:lvl2pPr>
              <a:defRPr sz="4300"/>
            </a:lvl2pPr>
            <a:lvl3pPr>
              <a:defRPr sz="3900"/>
            </a:lvl3pPr>
            <a:lvl4pPr>
              <a:defRPr sz="36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0140" y="915529"/>
            <a:ext cx="10980420" cy="784399"/>
          </a:xfrm>
        </p:spPr>
        <p:txBody>
          <a:bodyPr lIns="81715" rIns="81715" bIns="0" anchor="b">
            <a:sp3d prstMaterial="softEdge"/>
          </a:bodyPr>
          <a:lstStyle>
            <a:lvl1pPr algn="ctr">
              <a:buNone/>
              <a:defRPr sz="36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60140" y="2751355"/>
            <a:ext cx="10980420" cy="5950938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57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60140" y="1752341"/>
            <a:ext cx="10980420" cy="796510"/>
          </a:xfrm>
        </p:spPr>
        <p:txBody>
          <a:bodyPr lIns="81715" tIns="81715" rIns="81715" anchor="t"/>
          <a:lstStyle>
            <a:lvl1pPr marL="0" indent="0" algn="ctr">
              <a:buNone/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5035" y="412465"/>
            <a:ext cx="16470630" cy="1716617"/>
          </a:xfrm>
          <a:prstGeom prst="rect">
            <a:avLst/>
          </a:prstGeom>
        </p:spPr>
        <p:txBody>
          <a:bodyPr vert="horz" lIns="163431" tIns="81715" rIns="163431" bIns="81715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5035" y="2403263"/>
            <a:ext cx="16470630" cy="7072461"/>
          </a:xfrm>
          <a:prstGeom prst="rect">
            <a:avLst/>
          </a:prstGeom>
        </p:spPr>
        <p:txBody>
          <a:bodyPr vert="horz" lIns="163431" tIns="81715" rIns="163431" bIns="81715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915035" y="9636896"/>
            <a:ext cx="4270163" cy="548364"/>
          </a:xfrm>
          <a:prstGeom prst="rect">
            <a:avLst/>
          </a:prstGeom>
        </p:spPr>
        <p:txBody>
          <a:bodyPr vert="horz" lIns="163431" tIns="81715" rIns="163431" bIns="81715" anchor="b"/>
          <a:lstStyle>
            <a:lvl1pPr algn="l" eaLnBrk="1" latinLnBrk="0" hangingPunct="1">
              <a:defRPr kumimoji="0" sz="21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52739" y="9636896"/>
            <a:ext cx="5795222" cy="548364"/>
          </a:xfrm>
          <a:prstGeom prst="rect">
            <a:avLst/>
          </a:prstGeom>
        </p:spPr>
        <p:txBody>
          <a:bodyPr vert="horz" lIns="163431" tIns="81715" rIns="163431" bIns="81715" anchor="b"/>
          <a:lstStyle>
            <a:lvl1pPr algn="ctr" eaLnBrk="1" latinLnBrk="0" hangingPunct="1">
              <a:defRPr kumimoji="0" sz="21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5860607" y="9636896"/>
            <a:ext cx="1525058" cy="548364"/>
          </a:xfrm>
          <a:prstGeom prst="rect">
            <a:avLst/>
          </a:prstGeom>
        </p:spPr>
        <p:txBody>
          <a:bodyPr vert="horz" lIns="0" tIns="81715" rIns="0" bIns="81715" anchor="b"/>
          <a:lstStyle>
            <a:lvl1pPr algn="r" eaLnBrk="1" latinLnBrk="0" hangingPunct="1">
              <a:defRPr kumimoji="0" sz="21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rtl="0" eaLnBrk="1" latinLnBrk="0" hangingPunct="1">
        <a:spcBef>
          <a:spcPct val="0"/>
        </a:spcBef>
        <a:buNone/>
        <a:defRPr kumimoji="0" sz="73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980584" indent="-735438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5000" kern="1200">
          <a:solidFill>
            <a:schemeClr val="tx1"/>
          </a:solidFill>
          <a:latin typeface="+mn-lt"/>
          <a:ea typeface="+mn-ea"/>
          <a:cs typeface="+mn-cs"/>
        </a:defRPr>
      </a:lvl1pPr>
      <a:lvl2pPr marL="1552592" indent="-506635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026541" indent="-408577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418775" indent="-326861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2761979" indent="-326861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3154213" indent="-326861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3513760" indent="-326861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873308" indent="-326861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232855" indent="-326861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5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71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430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514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861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576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9029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200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722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8"/>
          <p:cNvSpPr txBox="1">
            <a:spLocks/>
          </p:cNvSpPr>
          <p:nvPr/>
        </p:nvSpPr>
        <p:spPr>
          <a:xfrm>
            <a:off x="5492750" y="4746141"/>
            <a:ext cx="6489192" cy="337390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COURSE NAME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Data science fundamentals program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PROJECT TITLE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Hotel Booking Analysis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PROJECT SUBMITTED TO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Anna University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\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Naan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Mudhalvan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\ IBM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YEAR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3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year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BRANCH\DEPARTMENT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B.E. Mechanical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SEMESTER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PROJECT SUBMITTED BY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Chandru.A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1855560"/>
            <a:ext cx="2743200" cy="2500077"/>
          </a:xfrm>
          <a:prstGeom prst="rect">
            <a:avLst/>
          </a:prstGeom>
        </p:spPr>
      </p:pic>
      <p:pic>
        <p:nvPicPr>
          <p:cNvPr id="24" name="Content Placeholder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118" t="17099" r="9841" b="11537"/>
          <a:stretch/>
        </p:blipFill>
        <p:spPr>
          <a:xfrm>
            <a:off x="9759950" y="2025650"/>
            <a:ext cx="2314556" cy="21735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50" y="2026103"/>
            <a:ext cx="2133600" cy="2119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E1990F5-E2C3-6B00-9C8A-9EE0BC4BFF8C}"/>
              </a:ext>
            </a:extLst>
          </p:cNvPr>
          <p:cNvSpPr txBox="1"/>
          <p:nvPr/>
        </p:nvSpPr>
        <p:spPr>
          <a:xfrm>
            <a:off x="6710766" y="4604292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62195" y="2036451"/>
            <a:ext cx="5269865" cy="2658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1" marR="978507">
              <a:lnSpc>
                <a:spcPct val="100400"/>
              </a:lnSpc>
              <a:spcBef>
                <a:spcPts val="111"/>
              </a:spcBef>
            </a:pPr>
            <a:r>
              <a:rPr sz="3200" spc="281" dirty="0">
                <a:latin typeface="Trebuchet MS"/>
                <a:cs typeface="Trebuchet MS"/>
              </a:rPr>
              <a:t>R</a:t>
            </a:r>
            <a:r>
              <a:rPr sz="3200" spc="-259" dirty="0">
                <a:latin typeface="Trebuchet MS"/>
                <a:cs typeface="Trebuchet MS"/>
              </a:rPr>
              <a:t>e</a:t>
            </a:r>
            <a:r>
              <a:rPr sz="3200" spc="-111" dirty="0">
                <a:latin typeface="Trebuchet MS"/>
                <a:cs typeface="Trebuchet MS"/>
              </a:rPr>
              <a:t>v</a:t>
            </a:r>
            <a:r>
              <a:rPr sz="3200" spc="-250" dirty="0">
                <a:latin typeface="Trebuchet MS"/>
                <a:cs typeface="Trebuchet MS"/>
              </a:rPr>
              <a:t>e</a:t>
            </a:r>
            <a:r>
              <a:rPr sz="3200" spc="86" dirty="0">
                <a:latin typeface="Trebuchet MS"/>
                <a:cs typeface="Trebuchet MS"/>
              </a:rPr>
              <a:t>n</a:t>
            </a:r>
            <a:r>
              <a:rPr sz="3200" spc="61" dirty="0">
                <a:latin typeface="Trebuchet MS"/>
                <a:cs typeface="Trebuchet MS"/>
              </a:rPr>
              <a:t>u</a:t>
            </a:r>
            <a:r>
              <a:rPr sz="3200" spc="-225" dirty="0">
                <a:latin typeface="Trebuchet MS"/>
                <a:cs typeface="Trebuchet MS"/>
              </a:rPr>
              <a:t>e</a:t>
            </a:r>
            <a:r>
              <a:rPr sz="3200" spc="-220" dirty="0">
                <a:latin typeface="Trebuchet MS"/>
                <a:cs typeface="Trebuchet MS"/>
              </a:rPr>
              <a:t> </a:t>
            </a:r>
            <a:r>
              <a:rPr sz="3200" spc="595" dirty="0">
                <a:latin typeface="Trebuchet MS"/>
                <a:cs typeface="Trebuchet MS"/>
              </a:rPr>
              <a:t>M</a:t>
            </a:r>
            <a:r>
              <a:rPr sz="3200" spc="-39" dirty="0">
                <a:latin typeface="Trebuchet MS"/>
                <a:cs typeface="Trebuchet MS"/>
              </a:rPr>
              <a:t>a</a:t>
            </a:r>
            <a:r>
              <a:rPr sz="3200" spc="86" dirty="0">
                <a:latin typeface="Trebuchet MS"/>
                <a:cs typeface="Trebuchet MS"/>
              </a:rPr>
              <a:t>n</a:t>
            </a:r>
            <a:r>
              <a:rPr sz="3200" spc="-39" dirty="0">
                <a:latin typeface="Trebuchet MS"/>
                <a:cs typeface="Trebuchet MS"/>
              </a:rPr>
              <a:t>a</a:t>
            </a:r>
            <a:r>
              <a:rPr sz="3200" spc="125" dirty="0">
                <a:latin typeface="Trebuchet MS"/>
                <a:cs typeface="Trebuchet MS"/>
              </a:rPr>
              <a:t>g</a:t>
            </a:r>
            <a:r>
              <a:rPr sz="3200" spc="-250" dirty="0">
                <a:latin typeface="Trebuchet MS"/>
                <a:cs typeface="Trebuchet MS"/>
              </a:rPr>
              <a:t>e</a:t>
            </a:r>
            <a:r>
              <a:rPr sz="3200" spc="164" dirty="0">
                <a:latin typeface="Trebuchet MS"/>
                <a:cs typeface="Trebuchet MS"/>
              </a:rPr>
              <a:t>m</a:t>
            </a:r>
            <a:r>
              <a:rPr sz="3200" spc="-250" dirty="0">
                <a:latin typeface="Trebuchet MS"/>
                <a:cs typeface="Trebuchet MS"/>
              </a:rPr>
              <a:t>e</a:t>
            </a:r>
            <a:r>
              <a:rPr sz="3200" spc="86" dirty="0">
                <a:latin typeface="Trebuchet MS"/>
                <a:cs typeface="Trebuchet MS"/>
              </a:rPr>
              <a:t>n</a:t>
            </a:r>
            <a:r>
              <a:rPr sz="3200" spc="-120" dirty="0">
                <a:latin typeface="Trebuchet MS"/>
                <a:cs typeface="Trebuchet MS"/>
              </a:rPr>
              <a:t>t  </a:t>
            </a:r>
            <a:r>
              <a:rPr sz="3200" spc="11" dirty="0"/>
              <a:t>Strategies</a:t>
            </a:r>
            <a:endParaRPr sz="3200">
              <a:latin typeface="Trebuchet MS"/>
              <a:cs typeface="Trebuchet MS"/>
            </a:endParaRPr>
          </a:p>
          <a:p>
            <a:pPr marL="12701" marR="5080">
              <a:lnSpc>
                <a:spcPct val="102000"/>
              </a:lnSpc>
              <a:spcBef>
                <a:spcPts val="654"/>
              </a:spcBef>
            </a:pPr>
            <a:r>
              <a:rPr sz="2500" spc="70" dirty="0">
                <a:latin typeface="Verdana"/>
                <a:cs typeface="Verdana"/>
              </a:rPr>
              <a:t>Implementing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70" dirty="0">
                <a:latin typeface="Verdana"/>
                <a:cs typeface="Verdana"/>
              </a:rPr>
              <a:t>dynamic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55" dirty="0">
                <a:latin typeface="Verdana"/>
                <a:cs typeface="Verdana"/>
              </a:rPr>
              <a:t>p</a:t>
            </a:r>
            <a:r>
              <a:rPr sz="2500" spc="20" dirty="0">
                <a:latin typeface="Verdana"/>
                <a:cs typeface="Verdana"/>
              </a:rPr>
              <a:t>r</a:t>
            </a:r>
            <a:r>
              <a:rPr sz="2500" spc="36" dirty="0">
                <a:latin typeface="Verdana"/>
                <a:cs typeface="Verdana"/>
              </a:rPr>
              <a:t>i</a:t>
            </a:r>
            <a:r>
              <a:rPr sz="2500" spc="50" dirty="0">
                <a:latin typeface="Verdana"/>
                <a:cs typeface="Verdana"/>
              </a:rPr>
              <a:t>c</a:t>
            </a:r>
            <a:r>
              <a:rPr sz="2500" spc="80" dirty="0">
                <a:latin typeface="Verdana"/>
                <a:cs typeface="Verdana"/>
              </a:rPr>
              <a:t>ing  </a:t>
            </a:r>
            <a:r>
              <a:rPr sz="2500" spc="86" dirty="0">
                <a:latin typeface="Verdana"/>
                <a:cs typeface="Verdana"/>
              </a:rPr>
              <a:t>and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36" dirty="0">
                <a:latin typeface="Verdana"/>
                <a:cs typeface="Verdana"/>
              </a:rPr>
              <a:t>i</a:t>
            </a:r>
            <a:r>
              <a:rPr sz="2500" spc="55" dirty="0">
                <a:latin typeface="Verdana"/>
                <a:cs typeface="Verdana"/>
              </a:rPr>
              <a:t>n</a:t>
            </a:r>
            <a:r>
              <a:rPr sz="2500" spc="-150" dirty="0">
                <a:latin typeface="Verdana"/>
                <a:cs typeface="Verdana"/>
              </a:rPr>
              <a:t>v</a:t>
            </a:r>
            <a:r>
              <a:rPr sz="2500" spc="70" dirty="0">
                <a:latin typeface="Verdana"/>
                <a:cs typeface="Verdana"/>
              </a:rPr>
              <a:t>en</a:t>
            </a:r>
            <a:r>
              <a:rPr sz="2500" spc="-5" dirty="0">
                <a:latin typeface="Verdana"/>
                <a:cs typeface="Verdana"/>
              </a:rPr>
              <a:t>t</a:t>
            </a:r>
            <a:r>
              <a:rPr sz="2500" spc="5" dirty="0">
                <a:latin typeface="Verdana"/>
                <a:cs typeface="Verdana"/>
              </a:rPr>
              <a:t>o</a:t>
            </a:r>
            <a:r>
              <a:rPr sz="2500" spc="36" dirty="0">
                <a:latin typeface="Verdana"/>
                <a:cs typeface="Verdana"/>
              </a:rPr>
              <a:t>r</a:t>
            </a:r>
            <a:r>
              <a:rPr sz="2500" spc="-111" dirty="0">
                <a:latin typeface="Verdana"/>
                <a:cs typeface="Verdana"/>
              </a:rPr>
              <a:t>y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9" dirty="0">
                <a:latin typeface="Verdana"/>
                <a:cs typeface="Verdana"/>
              </a:rPr>
              <a:t>c</a:t>
            </a:r>
            <a:r>
              <a:rPr sz="2500" spc="45" dirty="0">
                <a:latin typeface="Verdana"/>
                <a:cs typeface="Verdana"/>
              </a:rPr>
              <a:t>ont</a:t>
            </a:r>
            <a:r>
              <a:rPr sz="2500" dirty="0">
                <a:latin typeface="Verdana"/>
                <a:cs typeface="Verdana"/>
              </a:rPr>
              <a:t>r</a:t>
            </a:r>
            <a:r>
              <a:rPr sz="2500" spc="25" dirty="0">
                <a:latin typeface="Verdana"/>
                <a:cs typeface="Verdana"/>
              </a:rPr>
              <a:t>ol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14" dirty="0">
                <a:latin typeface="Verdana"/>
                <a:cs typeface="Verdana"/>
              </a:rPr>
              <a:t>t</a:t>
            </a:r>
            <a:r>
              <a:rPr sz="2500" spc="61" dirty="0">
                <a:latin typeface="Verdana"/>
                <a:cs typeface="Verdana"/>
              </a:rPr>
              <a:t>o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64" dirty="0">
                <a:latin typeface="Verdana"/>
                <a:cs typeface="Verdana"/>
              </a:rPr>
              <a:t>optimi</a:t>
            </a:r>
            <a:r>
              <a:rPr sz="2500" spc="39" dirty="0">
                <a:latin typeface="Verdana"/>
                <a:cs typeface="Verdana"/>
              </a:rPr>
              <a:t>z</a:t>
            </a:r>
            <a:r>
              <a:rPr sz="2500" spc="25" dirty="0">
                <a:latin typeface="Verdana"/>
                <a:cs typeface="Verdana"/>
              </a:rPr>
              <a:t>e  </a:t>
            </a:r>
            <a:r>
              <a:rPr sz="2500" spc="-89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2500" spc="11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500" spc="-150" dirty="0">
                <a:solidFill>
                  <a:srgbClr val="000000"/>
                </a:solidFill>
                <a:latin typeface="Verdana"/>
                <a:cs typeface="Verdana"/>
              </a:rPr>
              <a:t>v</a:t>
            </a:r>
            <a:r>
              <a:rPr sz="2500" spc="75" dirty="0">
                <a:solidFill>
                  <a:srgbClr val="000000"/>
                </a:solidFill>
                <a:latin typeface="Verdana"/>
                <a:cs typeface="Verdana"/>
              </a:rPr>
              <a:t>enue</a:t>
            </a:r>
            <a:r>
              <a:rPr sz="2500" spc="-2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500" spc="39" dirty="0">
                <a:latin typeface="Verdana"/>
                <a:cs typeface="Verdana"/>
              </a:rPr>
              <a:t>per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39" dirty="0">
                <a:latin typeface="Verdana"/>
                <a:cs typeface="Verdana"/>
              </a:rPr>
              <a:t>a</a:t>
            </a:r>
            <a:r>
              <a:rPr sz="2500" spc="-150" dirty="0">
                <a:latin typeface="Verdana"/>
                <a:cs typeface="Verdana"/>
              </a:rPr>
              <a:t>v</a:t>
            </a:r>
            <a:r>
              <a:rPr sz="2500" spc="20" dirty="0">
                <a:latin typeface="Verdana"/>
                <a:cs typeface="Verdana"/>
              </a:rPr>
              <a:t>ailable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89" dirty="0">
                <a:latin typeface="Verdana"/>
                <a:cs typeface="Verdana"/>
              </a:rPr>
              <a:t>r</a:t>
            </a:r>
            <a:r>
              <a:rPr sz="2500" spc="95" dirty="0">
                <a:latin typeface="Verdana"/>
                <a:cs typeface="Verdana"/>
              </a:rPr>
              <a:t>oom  </a:t>
            </a:r>
            <a:r>
              <a:rPr sz="2500" spc="-70" dirty="0">
                <a:latin typeface="Verdana"/>
                <a:cs typeface="Verdana"/>
              </a:rPr>
              <a:t>(RevPAR).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" y="0"/>
            <a:ext cx="9144000" cy="10286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8124824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8008" y="1126113"/>
            <a:ext cx="8648700" cy="83419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66" rIns="0" bIns="0" rtlCol="0">
            <a:spAutoFit/>
          </a:bodyPr>
          <a:lstStyle/>
          <a:p>
            <a:pPr marL="249545">
              <a:spcBef>
                <a:spcPts val="1825"/>
              </a:spcBef>
            </a:pPr>
            <a:r>
              <a:rPr sz="3900" spc="-20" dirty="0"/>
              <a:t>Personalized</a:t>
            </a:r>
            <a:r>
              <a:rPr sz="3900" spc="25" dirty="0"/>
              <a:t> </a:t>
            </a:r>
            <a:r>
              <a:rPr sz="3900" dirty="0"/>
              <a:t>Marketing</a:t>
            </a:r>
            <a:r>
              <a:rPr sz="3900" spc="30" dirty="0"/>
              <a:t> </a:t>
            </a:r>
            <a:r>
              <a:rPr sz="3900" spc="70" dirty="0"/>
              <a:t>Campaigns</a:t>
            </a:r>
            <a:endParaRPr sz="39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82210" y="3458679"/>
            <a:ext cx="2272753" cy="2478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549508" y="3316968"/>
            <a:ext cx="7266305" cy="1362551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 marR="5080" algn="ctr">
              <a:lnSpc>
                <a:spcPct val="117300"/>
              </a:lnSpc>
              <a:spcBef>
                <a:spcPts val="95"/>
              </a:spcBef>
            </a:pPr>
            <a:r>
              <a:rPr sz="2500" spc="45" dirty="0">
                <a:latin typeface="Verdana"/>
                <a:cs typeface="Verdana"/>
              </a:rPr>
              <a:t>Utilizing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50" dirty="0">
                <a:latin typeface="Verdana"/>
                <a:cs typeface="Verdana"/>
              </a:rPr>
              <a:t>cus</a:t>
            </a:r>
            <a:r>
              <a:rPr sz="2500" spc="-14" dirty="0">
                <a:latin typeface="Verdana"/>
                <a:cs typeface="Verdana"/>
              </a:rPr>
              <a:t>t</a:t>
            </a:r>
            <a:r>
              <a:rPr sz="2500" spc="70" dirty="0">
                <a:latin typeface="Verdana"/>
                <a:cs typeface="Verdana"/>
              </a:rPr>
              <a:t>omer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39" dirty="0">
                <a:latin typeface="Verdana"/>
                <a:cs typeface="Verdana"/>
              </a:rPr>
              <a:t>data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14" dirty="0">
                <a:latin typeface="Verdana"/>
                <a:cs typeface="Verdana"/>
              </a:rPr>
              <a:t>t</a:t>
            </a:r>
            <a:r>
              <a:rPr sz="2500" spc="61" dirty="0">
                <a:latin typeface="Verdana"/>
                <a:cs typeface="Verdana"/>
              </a:rPr>
              <a:t>o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36" dirty="0">
                <a:latin typeface="Verdana"/>
                <a:cs typeface="Verdana"/>
              </a:rPr>
              <a:t>c</a:t>
            </a:r>
            <a:r>
              <a:rPr sz="2500" spc="-11" dirty="0">
                <a:latin typeface="Verdana"/>
                <a:cs typeface="Verdana"/>
              </a:rPr>
              <a:t>r</a:t>
            </a:r>
            <a:r>
              <a:rPr sz="2500" spc="-5" dirty="0">
                <a:latin typeface="Verdana"/>
                <a:cs typeface="Verdana"/>
              </a:rPr>
              <a:t>e</a:t>
            </a:r>
            <a:r>
              <a:rPr sz="2500" spc="14" dirty="0">
                <a:latin typeface="Verdana"/>
                <a:cs typeface="Verdana"/>
              </a:rPr>
              <a:t>a</a:t>
            </a:r>
            <a:r>
              <a:rPr sz="2500" spc="-39" dirty="0">
                <a:latin typeface="Verdana"/>
                <a:cs typeface="Verdana"/>
              </a:rPr>
              <a:t>t</a:t>
            </a:r>
            <a:r>
              <a:rPr sz="2500" spc="36" dirty="0">
                <a:latin typeface="Verdana"/>
                <a:cs typeface="Verdana"/>
              </a:rPr>
              <a:t>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11" dirty="0">
                <a:latin typeface="Verdana"/>
                <a:cs typeface="Verdana"/>
              </a:rPr>
              <a:t>ta</a:t>
            </a:r>
            <a:r>
              <a:rPr sz="2500" spc="-45" dirty="0">
                <a:latin typeface="Verdana"/>
                <a:cs typeface="Verdana"/>
              </a:rPr>
              <a:t>r</a:t>
            </a:r>
            <a:r>
              <a:rPr sz="2500" spc="89" dirty="0">
                <a:latin typeface="Verdana"/>
                <a:cs typeface="Verdana"/>
              </a:rPr>
              <a:t>ge</a:t>
            </a:r>
            <a:r>
              <a:rPr sz="2500" spc="5" dirty="0">
                <a:latin typeface="Verdana"/>
                <a:cs typeface="Verdana"/>
              </a:rPr>
              <a:t>t</a:t>
            </a:r>
            <a:r>
              <a:rPr sz="2500" spc="70" dirty="0">
                <a:latin typeface="Verdana"/>
                <a:cs typeface="Verdana"/>
              </a:rPr>
              <a:t>ed  ma</a:t>
            </a:r>
            <a:r>
              <a:rPr sz="2500" spc="14" dirty="0">
                <a:latin typeface="Verdana"/>
                <a:cs typeface="Verdana"/>
              </a:rPr>
              <a:t>r</a:t>
            </a:r>
            <a:r>
              <a:rPr sz="2500" spc="-20" dirty="0">
                <a:latin typeface="Verdana"/>
                <a:cs typeface="Verdana"/>
              </a:rPr>
              <a:t>k</a:t>
            </a:r>
            <a:r>
              <a:rPr sz="2500" spc="70" dirty="0">
                <a:latin typeface="Verdana"/>
                <a:cs typeface="Verdana"/>
              </a:rPr>
              <a:t>eting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125" dirty="0">
                <a:latin typeface="Verdana"/>
                <a:cs typeface="Verdana"/>
              </a:rPr>
              <a:t>cam</a:t>
            </a:r>
            <a:r>
              <a:rPr sz="2500" spc="100" dirty="0">
                <a:latin typeface="Verdana"/>
                <a:cs typeface="Verdana"/>
              </a:rPr>
              <a:t>p</a:t>
            </a:r>
            <a:r>
              <a:rPr sz="2500" spc="39" dirty="0">
                <a:latin typeface="Verdana"/>
                <a:cs typeface="Verdana"/>
              </a:rPr>
              <a:t>aigns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and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enhan</a:t>
            </a:r>
            <a:r>
              <a:rPr sz="2500" spc="45" dirty="0">
                <a:latin typeface="Verdana"/>
                <a:cs typeface="Verdana"/>
              </a:rPr>
              <a:t>c</a:t>
            </a:r>
            <a:r>
              <a:rPr sz="2500" spc="36" dirty="0">
                <a:latin typeface="Verdana"/>
                <a:cs typeface="Verdana"/>
              </a:rPr>
              <a:t>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50" dirty="0">
                <a:latin typeface="Verdana"/>
                <a:cs typeface="Verdana"/>
              </a:rPr>
              <a:t>cus</a:t>
            </a:r>
            <a:r>
              <a:rPr sz="2500" spc="-14" dirty="0">
                <a:latin typeface="Verdana"/>
                <a:cs typeface="Verdana"/>
              </a:rPr>
              <a:t>t</a:t>
            </a:r>
            <a:r>
              <a:rPr sz="2500" spc="61" dirty="0">
                <a:latin typeface="Verdana"/>
                <a:cs typeface="Verdana"/>
              </a:rPr>
              <a:t>omer  </a:t>
            </a:r>
            <a:r>
              <a:rPr sz="2500" spc="-89" dirty="0">
                <a:latin typeface="Verdana"/>
                <a:cs typeface="Verdana"/>
              </a:rPr>
              <a:t>loyalty.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5035" y="380773"/>
            <a:ext cx="16470630" cy="3798477"/>
          </a:xfrm>
          <a:prstGeom prst="rect">
            <a:avLst/>
          </a:prstGeom>
        </p:spPr>
        <p:txBody>
          <a:bodyPr vert="horz" wrap="square" lIns="0" tIns="12701" rIns="0" bIns="0" rtlCol="0">
            <a:spAutoFit/>
          </a:bodyPr>
          <a:lstStyle/>
          <a:p>
            <a:pPr marL="9425671">
              <a:spcBef>
                <a:spcPts val="100"/>
              </a:spcBef>
            </a:pPr>
            <a:r>
              <a:rPr spc="-11" dirty="0"/>
              <a:t>Technology</a:t>
            </a:r>
            <a:r>
              <a:rPr spc="-61" dirty="0"/>
              <a:t> </a:t>
            </a:r>
            <a:r>
              <a:rPr spc="-11" dirty="0"/>
              <a:t>and</a:t>
            </a:r>
            <a:r>
              <a:rPr spc="-95" dirty="0"/>
              <a:t> </a:t>
            </a:r>
            <a:r>
              <a:rPr spc="-20" dirty="0"/>
              <a:t>Automation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31339" y="3216002"/>
            <a:ext cx="680720" cy="2477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167" y="3596996"/>
            <a:ext cx="1371588" cy="308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62204" y="3135231"/>
            <a:ext cx="5039996" cy="1970412"/>
          </a:xfrm>
          <a:prstGeom prst="rect">
            <a:avLst/>
          </a:prstGeom>
        </p:spPr>
        <p:txBody>
          <a:bodyPr vert="horz" wrap="square" lIns="0" tIns="8256" rIns="0" bIns="0" rtlCol="0">
            <a:spAutoFit/>
          </a:bodyPr>
          <a:lstStyle/>
          <a:p>
            <a:pPr marL="12701" marR="5080">
              <a:lnSpc>
                <a:spcPct val="102000"/>
              </a:lnSpc>
              <a:spcBef>
                <a:spcPts val="64"/>
              </a:spcBef>
            </a:pPr>
            <a:r>
              <a:rPr sz="2500" spc="39" dirty="0">
                <a:solidFill>
                  <a:srgbClr val="FFFFFF"/>
                </a:solidFill>
                <a:latin typeface="Verdana"/>
                <a:cs typeface="Verdana"/>
              </a:rPr>
              <a:t>Ha</a:t>
            </a:r>
            <a:r>
              <a:rPr sz="250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39" dirty="0">
                <a:solidFill>
                  <a:srgbClr val="FFFFFF"/>
                </a:solidFill>
                <a:latin typeface="Verdana"/>
                <a:cs typeface="Verdana"/>
              </a:rPr>
              <a:t>nessing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4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500" spc="6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13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500" spc="-11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6" dirty="0">
                <a:latin typeface="Verdana"/>
                <a:cs typeface="Verdana"/>
              </a:rPr>
              <a:t>data  </a:t>
            </a:r>
            <a:r>
              <a:rPr sz="2500" spc="-5" dirty="0">
                <a:latin typeface="Verdana"/>
                <a:cs typeface="Verdana"/>
              </a:rPr>
              <a:t>anal</a:t>
            </a:r>
            <a:r>
              <a:rPr sz="2500" spc="30" dirty="0">
                <a:latin typeface="Verdana"/>
                <a:cs typeface="Verdana"/>
              </a:rPr>
              <a:t>y</a:t>
            </a:r>
            <a:r>
              <a:rPr sz="2500" spc="20" dirty="0">
                <a:latin typeface="Verdana"/>
                <a:cs typeface="Verdana"/>
              </a:rPr>
              <a:t>tics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Verdana"/>
                <a:cs typeface="Verdana"/>
              </a:rPr>
              <a:t>au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70" dirty="0">
                <a:solidFill>
                  <a:srgbClr val="FFFFFF"/>
                </a:solidFill>
                <a:latin typeface="Verdana"/>
                <a:cs typeface="Verdana"/>
              </a:rPr>
              <a:t>omation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45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2500" spc="-6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61" dirty="0">
                <a:solidFill>
                  <a:srgbClr val="FFFFFF"/>
                </a:solidFill>
                <a:latin typeface="Verdana"/>
                <a:cs typeface="Verdana"/>
              </a:rPr>
              <a:t>amline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86" dirty="0">
                <a:solidFill>
                  <a:srgbClr val="FFFFFF"/>
                </a:solidFill>
                <a:latin typeface="Verdana"/>
                <a:cs typeface="Verdana"/>
              </a:rPr>
              <a:t>ho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11" dirty="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Verdana"/>
                <a:cs typeface="Verdana"/>
              </a:rPr>
              <a:t>ope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ations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2500" spc="89" dirty="0">
                <a:solidFill>
                  <a:srgbClr val="FFFFFF"/>
                </a:solidFill>
                <a:latin typeface="Verdana"/>
                <a:cs typeface="Verdana"/>
              </a:rPr>
              <a:t>imp</a:t>
            </a: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500" spc="36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Verdana"/>
                <a:cs typeface="Verdana"/>
              </a:rPr>
              <a:t>guest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xpe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64" dirty="0">
                <a:solidFill>
                  <a:srgbClr val="FFFFFF"/>
                </a:solidFill>
                <a:latin typeface="Verdana"/>
                <a:cs typeface="Verdana"/>
              </a:rPr>
              <a:t>ien</a:t>
            </a:r>
            <a:r>
              <a:rPr sz="2500" spc="39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00" spc="-136" dirty="0">
                <a:solidFill>
                  <a:srgbClr val="FFFFFF"/>
                </a:solidFill>
                <a:latin typeface="Verdana"/>
                <a:cs typeface="Verdana"/>
              </a:rPr>
              <a:t>es.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" y="0"/>
            <a:ext cx="9144000" cy="102869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8124824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8008" y="1126113"/>
            <a:ext cx="8648700" cy="114197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66" rIns="0" bIns="0" rtlCol="0">
            <a:spAutoFit/>
          </a:bodyPr>
          <a:lstStyle/>
          <a:p>
            <a:pPr marL="631807">
              <a:spcBef>
                <a:spcPts val="1825"/>
              </a:spcBef>
            </a:pPr>
            <a:r>
              <a:rPr sz="5900" spc="5" dirty="0"/>
              <a:t>Future</a:t>
            </a:r>
            <a:r>
              <a:rPr sz="5900" spc="55" dirty="0"/>
              <a:t> </a:t>
            </a:r>
            <a:r>
              <a:rPr sz="5900" spc="30" dirty="0"/>
              <a:t>Opportunities</a:t>
            </a:r>
            <a:endParaRPr sz="59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7573" y="3896830"/>
            <a:ext cx="2131313" cy="3072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30435" y="3316968"/>
            <a:ext cx="7704455" cy="1362551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 marR="5080" algn="ctr">
              <a:lnSpc>
                <a:spcPct val="117300"/>
              </a:lnSpc>
              <a:spcBef>
                <a:spcPts val="95"/>
              </a:spcBef>
            </a:pPr>
            <a:r>
              <a:rPr sz="2500" spc="64" dirty="0">
                <a:latin typeface="Verdana"/>
                <a:cs typeface="Verdana"/>
              </a:rPr>
              <a:t>E</a:t>
            </a:r>
            <a:r>
              <a:rPr sz="2500" spc="5" dirty="0">
                <a:latin typeface="Verdana"/>
                <a:cs typeface="Verdana"/>
              </a:rPr>
              <a:t>xplo</a:t>
            </a:r>
            <a:r>
              <a:rPr sz="2500" spc="-20" dirty="0">
                <a:latin typeface="Verdana"/>
                <a:cs typeface="Verdana"/>
              </a:rPr>
              <a:t>r</a:t>
            </a:r>
            <a:r>
              <a:rPr sz="2500" spc="95" dirty="0">
                <a:latin typeface="Verdana"/>
                <a:cs typeface="Verdana"/>
              </a:rPr>
              <a:t>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70" dirty="0">
                <a:latin typeface="Verdana"/>
                <a:cs typeface="Verdana"/>
              </a:rPr>
              <a:t>eme</a:t>
            </a:r>
            <a:r>
              <a:rPr sz="2500" spc="5" dirty="0">
                <a:latin typeface="Verdana"/>
                <a:cs typeface="Verdana"/>
              </a:rPr>
              <a:t>r</a:t>
            </a:r>
            <a:r>
              <a:rPr sz="2500" spc="111" dirty="0">
                <a:latin typeface="Verdana"/>
                <a:cs typeface="Verdana"/>
              </a:rPr>
              <a:t>ging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11" dirty="0">
                <a:latin typeface="Verdana"/>
                <a:cs typeface="Verdana"/>
              </a:rPr>
              <a:t>t</a:t>
            </a:r>
            <a:r>
              <a:rPr sz="2500" spc="-45" dirty="0">
                <a:latin typeface="Verdana"/>
                <a:cs typeface="Verdana"/>
              </a:rPr>
              <a:t>r</a:t>
            </a:r>
            <a:r>
              <a:rPr sz="2500" spc="61" dirty="0">
                <a:latin typeface="Verdana"/>
                <a:cs typeface="Verdana"/>
              </a:rPr>
              <a:t>ends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and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95" dirty="0">
                <a:latin typeface="Verdana"/>
                <a:cs typeface="Verdana"/>
              </a:rPr>
              <a:t>po</a:t>
            </a:r>
            <a:r>
              <a:rPr sz="2500" spc="11" dirty="0">
                <a:latin typeface="Verdana"/>
                <a:cs typeface="Verdana"/>
              </a:rPr>
              <a:t>t</a:t>
            </a:r>
            <a:r>
              <a:rPr sz="2500" spc="25" dirty="0">
                <a:latin typeface="Verdana"/>
                <a:cs typeface="Verdana"/>
              </a:rPr>
              <a:t>ential  </a:t>
            </a:r>
            <a:r>
              <a:rPr sz="2500" spc="80" dirty="0">
                <a:latin typeface="Verdana"/>
                <a:cs typeface="Verdana"/>
              </a:rPr>
              <a:t>oppo</a:t>
            </a:r>
            <a:r>
              <a:rPr sz="2500" spc="89" dirty="0">
                <a:latin typeface="Verdana"/>
                <a:cs typeface="Verdana"/>
              </a:rPr>
              <a:t>r</a:t>
            </a:r>
            <a:r>
              <a:rPr sz="2500" spc="30" dirty="0">
                <a:latin typeface="Verdana"/>
                <a:cs typeface="Verdana"/>
              </a:rPr>
              <a:t>tunities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50" dirty="0">
                <a:latin typeface="Verdana"/>
                <a:cs typeface="Verdana"/>
              </a:rPr>
              <a:t>f</a:t>
            </a:r>
            <a:r>
              <a:rPr sz="2500" spc="5" dirty="0">
                <a:latin typeface="Verdana"/>
                <a:cs typeface="Verdana"/>
              </a:rPr>
              <a:t>or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70" dirty="0">
                <a:latin typeface="Verdana"/>
                <a:cs typeface="Verdana"/>
              </a:rPr>
              <a:t>inn</a:t>
            </a:r>
            <a:r>
              <a:rPr sz="2500" spc="45" dirty="0">
                <a:latin typeface="Verdana"/>
                <a:cs typeface="Verdana"/>
              </a:rPr>
              <a:t>o</a:t>
            </a:r>
            <a:r>
              <a:rPr sz="2500" spc="-150" dirty="0">
                <a:latin typeface="Verdana"/>
                <a:cs typeface="Verdana"/>
              </a:rPr>
              <a:t>v</a:t>
            </a:r>
            <a:r>
              <a:rPr sz="2500" spc="39" dirty="0">
                <a:latin typeface="Verdana"/>
                <a:cs typeface="Verdana"/>
              </a:rPr>
              <a:t>ation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55" dirty="0">
                <a:latin typeface="Verdana"/>
                <a:cs typeface="Verdana"/>
              </a:rPr>
              <a:t>in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64" dirty="0">
                <a:latin typeface="Verdana"/>
                <a:cs typeface="Verdana"/>
              </a:rPr>
              <a:t>the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ho</a:t>
            </a:r>
            <a:r>
              <a:rPr sz="2500" dirty="0">
                <a:latin typeface="Verdana"/>
                <a:cs typeface="Verdana"/>
              </a:rPr>
              <a:t>t</a:t>
            </a:r>
            <a:r>
              <a:rPr sz="2500" spc="11" dirty="0">
                <a:latin typeface="Verdana"/>
                <a:cs typeface="Verdana"/>
              </a:rPr>
              <a:t>el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75" dirty="0">
                <a:latin typeface="Verdana"/>
                <a:cs typeface="Verdana"/>
              </a:rPr>
              <a:t>booking  </a:t>
            </a:r>
            <a:r>
              <a:rPr sz="2500" spc="-30" dirty="0">
                <a:latin typeface="Verdana"/>
                <a:cs typeface="Verdana"/>
              </a:rPr>
              <a:t>industry.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999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17061942" y="0"/>
                  </a:lnTo>
                  <a:lnTo>
                    <a:pt x="17061942" y="1225550"/>
                  </a:lnTo>
                  <a:lnTo>
                    <a:pt x="17061942" y="9061450"/>
                  </a:lnTo>
                  <a:lnTo>
                    <a:pt x="12092534" y="9061450"/>
                  </a:lnTo>
                  <a:lnTo>
                    <a:pt x="12092534" y="9057615"/>
                  </a:lnTo>
                  <a:lnTo>
                    <a:pt x="6195504" y="9057615"/>
                  </a:lnTo>
                  <a:lnTo>
                    <a:pt x="6195504" y="9061450"/>
                  </a:lnTo>
                  <a:lnTo>
                    <a:pt x="1225994" y="9061450"/>
                  </a:lnTo>
                  <a:lnTo>
                    <a:pt x="1225994" y="1225550"/>
                  </a:lnTo>
                  <a:lnTo>
                    <a:pt x="6195504" y="1225550"/>
                  </a:lnTo>
                  <a:lnTo>
                    <a:pt x="6195504" y="1230045"/>
                  </a:lnTo>
                  <a:lnTo>
                    <a:pt x="12092534" y="1230045"/>
                  </a:lnTo>
                  <a:lnTo>
                    <a:pt x="12092534" y="1225550"/>
                  </a:lnTo>
                  <a:lnTo>
                    <a:pt x="17061942" y="1225550"/>
                  </a:lnTo>
                  <a:lnTo>
                    <a:pt x="17061942" y="0"/>
                  </a:lnTo>
                  <a:lnTo>
                    <a:pt x="11815737" y="0"/>
                  </a:lnTo>
                  <a:lnTo>
                    <a:pt x="11815737" y="1828"/>
                  </a:lnTo>
                  <a:lnTo>
                    <a:pt x="6472263" y="1828"/>
                  </a:lnTo>
                  <a:lnTo>
                    <a:pt x="6472263" y="0"/>
                  </a:lnTo>
                  <a:lnTo>
                    <a:pt x="0" y="0"/>
                  </a:lnTo>
                  <a:lnTo>
                    <a:pt x="0" y="1225550"/>
                  </a:lnTo>
                  <a:lnTo>
                    <a:pt x="0" y="9061450"/>
                  </a:lnTo>
                  <a:lnTo>
                    <a:pt x="0" y="10287000"/>
                  </a:lnTo>
                  <a:lnTo>
                    <a:pt x="6472263" y="10287000"/>
                  </a:lnTo>
                  <a:lnTo>
                    <a:pt x="6472263" y="10285832"/>
                  </a:lnTo>
                  <a:lnTo>
                    <a:pt x="11815737" y="10285832"/>
                  </a:lnTo>
                  <a:lnTo>
                    <a:pt x="11815737" y="10287000"/>
                  </a:lnTo>
                  <a:lnTo>
                    <a:pt x="18288000" y="10287000"/>
                  </a:lnTo>
                  <a:lnTo>
                    <a:pt x="18288000" y="9061450"/>
                  </a:lnTo>
                  <a:lnTo>
                    <a:pt x="18288000" y="122555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45818" y="4740871"/>
              <a:ext cx="1220990" cy="308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78004" y="2406601"/>
            <a:ext cx="6722745" cy="1556196"/>
          </a:xfrm>
          <a:prstGeom prst="rect">
            <a:avLst/>
          </a:prstGeom>
        </p:spPr>
        <p:txBody>
          <a:bodyPr vert="horz" wrap="square" lIns="0" tIns="17146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10000" b="1" spc="200" dirty="0">
                <a:latin typeface="Cambria"/>
                <a:cs typeface="Cambria"/>
              </a:rPr>
              <a:t>Conclusion</a:t>
            </a:r>
            <a:endParaRPr sz="10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2577" y="4660113"/>
            <a:ext cx="8773795" cy="1185582"/>
          </a:xfrm>
          <a:prstGeom prst="rect">
            <a:avLst/>
          </a:prstGeom>
        </p:spPr>
        <p:txBody>
          <a:bodyPr vert="horz" wrap="square" lIns="0" tIns="8256" rIns="0" bIns="0" rtlCol="0">
            <a:spAutoFit/>
          </a:bodyPr>
          <a:lstStyle/>
          <a:p>
            <a:pPr marL="1548086" marR="5080" indent="-1536020">
              <a:lnSpc>
                <a:spcPct val="102000"/>
              </a:lnSpc>
              <a:spcBef>
                <a:spcPts val="64"/>
              </a:spcBef>
            </a:pPr>
            <a:r>
              <a:rPr sz="2500" spc="64" dirty="0">
                <a:latin typeface="Verdana"/>
                <a:cs typeface="Verdana"/>
              </a:rPr>
              <a:t>Summa</a:t>
            </a:r>
            <a:r>
              <a:rPr sz="2500" spc="14" dirty="0">
                <a:latin typeface="Verdana"/>
                <a:cs typeface="Verdana"/>
              </a:rPr>
              <a:t>r</a:t>
            </a:r>
            <a:r>
              <a:rPr sz="2500" spc="50" dirty="0">
                <a:latin typeface="Verdana"/>
                <a:cs typeface="Verdana"/>
              </a:rPr>
              <a:t>izing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64" dirty="0">
                <a:latin typeface="Verdana"/>
                <a:cs typeface="Verdana"/>
              </a:rPr>
              <a:t>the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20" dirty="0">
                <a:latin typeface="Verdana"/>
                <a:cs typeface="Verdana"/>
              </a:rPr>
              <a:t>k</a:t>
            </a:r>
            <a:r>
              <a:rPr sz="2500" spc="11" dirty="0">
                <a:latin typeface="Verdana"/>
                <a:cs typeface="Verdana"/>
              </a:rPr>
              <a:t>e</a:t>
            </a:r>
            <a:r>
              <a:rPr sz="2500" spc="-111" dirty="0">
                <a:latin typeface="Verdana"/>
                <a:cs typeface="Verdana"/>
              </a:rPr>
              <a:t>y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36" dirty="0">
                <a:latin typeface="Verdana"/>
                <a:cs typeface="Verdana"/>
              </a:rPr>
              <a:t>insights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and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55" dirty="0">
                <a:latin typeface="Verdana"/>
                <a:cs typeface="Verdana"/>
              </a:rPr>
              <a:t>ac</a:t>
            </a:r>
            <a:r>
              <a:rPr sz="2500" spc="45" dirty="0">
                <a:latin typeface="Verdana"/>
                <a:cs typeface="Verdana"/>
              </a:rPr>
              <a:t>tionable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14" dirty="0">
                <a:latin typeface="Verdana"/>
                <a:cs typeface="Verdana"/>
              </a:rPr>
              <a:t>st</a:t>
            </a:r>
            <a:r>
              <a:rPr sz="2500" spc="-175" dirty="0">
                <a:latin typeface="Verdana"/>
                <a:cs typeface="Verdana"/>
              </a:rPr>
              <a:t>r</a:t>
            </a:r>
            <a:r>
              <a:rPr sz="2500" spc="14" dirty="0">
                <a:latin typeface="Verdana"/>
                <a:cs typeface="Verdana"/>
              </a:rPr>
              <a:t>a</a:t>
            </a:r>
            <a:r>
              <a:rPr sz="2500" spc="-39" dirty="0">
                <a:latin typeface="Verdana"/>
                <a:cs typeface="Verdana"/>
              </a:rPr>
              <a:t>t</a:t>
            </a:r>
            <a:r>
              <a:rPr sz="2500" spc="25" dirty="0">
                <a:latin typeface="Verdana"/>
                <a:cs typeface="Verdana"/>
              </a:rPr>
              <a:t>egies  </a:t>
            </a:r>
            <a:r>
              <a:rPr sz="2500" spc="45" dirty="0">
                <a:latin typeface="Verdana"/>
                <a:cs typeface="Verdana"/>
              </a:rPr>
              <a:t>de</a:t>
            </a:r>
            <a:r>
              <a:rPr sz="2500" spc="11" dirty="0">
                <a:latin typeface="Verdana"/>
                <a:cs typeface="Verdana"/>
              </a:rPr>
              <a:t>r</a:t>
            </a:r>
            <a:r>
              <a:rPr sz="2500" spc="-39" dirty="0">
                <a:latin typeface="Verdana"/>
                <a:cs typeface="Verdana"/>
              </a:rPr>
              <a:t>i</a:t>
            </a:r>
            <a:r>
              <a:rPr sz="2500" spc="-120" dirty="0">
                <a:latin typeface="Verdana"/>
                <a:cs typeface="Verdana"/>
              </a:rPr>
              <a:t>v</a:t>
            </a:r>
            <a:r>
              <a:rPr sz="2500" spc="89" dirty="0">
                <a:latin typeface="Verdana"/>
                <a:cs typeface="Verdana"/>
              </a:rPr>
              <a:t>ed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36" dirty="0">
                <a:latin typeface="Verdana"/>
                <a:cs typeface="Verdana"/>
              </a:rPr>
              <a:t>f</a:t>
            </a:r>
            <a:r>
              <a:rPr sz="2500" spc="-80" dirty="0">
                <a:latin typeface="Verdana"/>
                <a:cs typeface="Verdana"/>
              </a:rPr>
              <a:t>r</a:t>
            </a:r>
            <a:r>
              <a:rPr sz="2500" spc="150" dirty="0">
                <a:latin typeface="Verdana"/>
                <a:cs typeface="Verdana"/>
              </a:rPr>
              <a:t>om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ho</a:t>
            </a:r>
            <a:r>
              <a:rPr sz="2500" dirty="0">
                <a:latin typeface="Verdana"/>
                <a:cs typeface="Verdana"/>
              </a:rPr>
              <a:t>t</a:t>
            </a:r>
            <a:r>
              <a:rPr sz="2500" spc="11" dirty="0">
                <a:latin typeface="Verdana"/>
                <a:cs typeface="Verdana"/>
              </a:rPr>
              <a:t>el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booking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5" dirty="0">
                <a:latin typeface="Verdana"/>
                <a:cs typeface="Verdana"/>
              </a:rPr>
              <a:t>anal</a:t>
            </a:r>
            <a:r>
              <a:rPr sz="2500" spc="-20" dirty="0">
                <a:latin typeface="Verdana"/>
                <a:cs typeface="Verdana"/>
              </a:rPr>
              <a:t>y</a:t>
            </a:r>
            <a:r>
              <a:rPr sz="2500" spc="-130" dirty="0">
                <a:latin typeface="Verdana"/>
                <a:cs typeface="Verdana"/>
              </a:rPr>
              <a:t>sis.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70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00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40350" y="4540250"/>
            <a:ext cx="7557979" cy="149143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1">
              <a:spcBef>
                <a:spcPts val="111"/>
              </a:spcBef>
            </a:pPr>
            <a:r>
              <a:rPr lang="en-US" sz="9600" spc="-50" dirty="0" smtClean="0"/>
              <a:t>Thank You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42778" y="1253096"/>
            <a:ext cx="8661401" cy="61702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1" marR="5080" algn="ctr">
              <a:lnSpc>
                <a:spcPct val="100200"/>
              </a:lnSpc>
              <a:spcBef>
                <a:spcPts val="114"/>
              </a:spcBef>
            </a:pPr>
            <a:r>
              <a:rPr sz="10000" b="1" spc="70" dirty="0">
                <a:solidFill>
                  <a:srgbClr val="FFFFFF"/>
                </a:solidFill>
                <a:latin typeface="Cambria"/>
                <a:cs typeface="Cambria"/>
              </a:rPr>
              <a:t>Unlocking </a:t>
            </a:r>
            <a:r>
              <a:rPr sz="10000" b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000" b="1" spc="105" dirty="0">
                <a:solidFill>
                  <a:srgbClr val="FFFFFF"/>
                </a:solidFill>
                <a:latin typeface="Cambria"/>
                <a:cs typeface="Cambria"/>
              </a:rPr>
              <a:t>Insights: </a:t>
            </a:r>
            <a:r>
              <a:rPr sz="10000" b="1" spc="39" dirty="0">
                <a:solidFill>
                  <a:srgbClr val="FFFFFF"/>
                </a:solidFill>
                <a:latin typeface="Cambria"/>
                <a:cs typeface="Cambria"/>
              </a:rPr>
              <a:t>Hotel </a:t>
            </a:r>
            <a:r>
              <a:rPr sz="10000" b="1" spc="-218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000" b="1" spc="61" dirty="0">
                <a:solidFill>
                  <a:srgbClr val="FFFFFF"/>
                </a:solidFill>
                <a:latin typeface="Cambria"/>
                <a:cs typeface="Cambria"/>
              </a:rPr>
              <a:t>Booking </a:t>
            </a:r>
            <a:r>
              <a:rPr sz="10000" b="1" spc="6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000" b="1" spc="5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endParaRPr sz="10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3008"/>
            <a:ext cx="5122075" cy="8000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2787" y="1429398"/>
            <a:ext cx="4526279" cy="951544"/>
          </a:xfrm>
          <a:prstGeom prst="rect">
            <a:avLst/>
          </a:prstGeom>
        </p:spPr>
        <p:txBody>
          <a:bodyPr vert="horz" wrap="square" lIns="0" tIns="12701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6100" spc="39" dirty="0">
                <a:solidFill>
                  <a:srgbClr val="000000"/>
                </a:solidFill>
              </a:rPr>
              <a:t>Int</a:t>
            </a:r>
            <a:r>
              <a:rPr sz="6100" spc="-39" dirty="0">
                <a:solidFill>
                  <a:srgbClr val="000000"/>
                </a:solidFill>
              </a:rPr>
              <a:t>r</a:t>
            </a:r>
            <a:r>
              <a:rPr sz="6100" spc="14" dirty="0">
                <a:solidFill>
                  <a:srgbClr val="000000"/>
                </a:solidFill>
              </a:rPr>
              <a:t>oduction</a:t>
            </a:r>
            <a:endParaRPr sz="6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5411" y="2950058"/>
            <a:ext cx="2147264" cy="308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31576" y="2819530"/>
            <a:ext cx="5147310" cy="17780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0" indent="142875" algn="r">
              <a:lnSpc>
                <a:spcPct val="113900"/>
              </a:lnSpc>
              <a:spcBef>
                <a:spcPts val="105"/>
              </a:spcBef>
            </a:pPr>
            <a:r>
              <a:rPr sz="2500" spc="64" dirty="0">
                <a:latin typeface="Verdana"/>
                <a:cs typeface="Verdana"/>
              </a:rPr>
              <a:t>E</a:t>
            </a:r>
            <a:r>
              <a:rPr sz="2500" spc="5" dirty="0">
                <a:latin typeface="Verdana"/>
                <a:cs typeface="Verdana"/>
              </a:rPr>
              <a:t>xplo</a:t>
            </a:r>
            <a:r>
              <a:rPr sz="2500" spc="-20" dirty="0">
                <a:latin typeface="Verdana"/>
                <a:cs typeface="Verdana"/>
              </a:rPr>
              <a:t>r</a:t>
            </a:r>
            <a:r>
              <a:rPr sz="2500" spc="95" dirty="0">
                <a:latin typeface="Verdana"/>
                <a:cs typeface="Verdana"/>
              </a:rPr>
              <a:t>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ho</a:t>
            </a:r>
            <a:r>
              <a:rPr sz="2500" dirty="0">
                <a:latin typeface="Verdana"/>
                <a:cs typeface="Verdana"/>
              </a:rPr>
              <a:t>t</a:t>
            </a:r>
            <a:r>
              <a:rPr sz="2500" spc="11" dirty="0">
                <a:latin typeface="Verdana"/>
                <a:cs typeface="Verdana"/>
              </a:rPr>
              <a:t>el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booking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39" dirty="0">
                <a:latin typeface="Verdana"/>
                <a:cs typeface="Verdana"/>
              </a:rPr>
              <a:t>data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14" dirty="0">
                <a:latin typeface="Verdana"/>
                <a:cs typeface="Verdana"/>
              </a:rPr>
              <a:t>t</a:t>
            </a:r>
            <a:r>
              <a:rPr sz="2500" spc="45" dirty="0">
                <a:latin typeface="Verdana"/>
                <a:cs typeface="Verdana"/>
              </a:rPr>
              <a:t>o  </a:t>
            </a:r>
            <a:r>
              <a:rPr sz="2500" spc="120" dirty="0">
                <a:latin typeface="Verdana"/>
                <a:cs typeface="Verdana"/>
              </a:rPr>
              <a:t>un</a:t>
            </a:r>
            <a:r>
              <a:rPr sz="2500" spc="75" dirty="0">
                <a:latin typeface="Verdana"/>
                <a:cs typeface="Verdana"/>
              </a:rPr>
              <a:t>c</a:t>
            </a:r>
            <a:r>
              <a:rPr sz="2500" spc="20" dirty="0">
                <a:latin typeface="Verdana"/>
                <a:cs typeface="Verdana"/>
              </a:rPr>
              <a:t>o</a:t>
            </a:r>
            <a:r>
              <a:rPr sz="2500" spc="-150" dirty="0">
                <a:latin typeface="Verdana"/>
                <a:cs typeface="Verdana"/>
              </a:rPr>
              <a:t>v</a:t>
            </a:r>
            <a:r>
              <a:rPr sz="2500" spc="-11" dirty="0">
                <a:latin typeface="Verdana"/>
                <a:cs typeface="Verdana"/>
              </a:rPr>
              <a:t>er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150" dirty="0">
                <a:latin typeface="Verdana"/>
                <a:cs typeface="Verdana"/>
              </a:rPr>
              <a:t>v</a:t>
            </a:r>
            <a:r>
              <a:rPr sz="2500" spc="36" dirty="0">
                <a:latin typeface="Verdana"/>
                <a:cs typeface="Verdana"/>
              </a:rPr>
              <a:t>aluable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i="1" spc="-11" dirty="0">
                <a:latin typeface="Verdana"/>
                <a:cs typeface="Verdana"/>
              </a:rPr>
              <a:t>insights</a:t>
            </a:r>
            <a:r>
              <a:rPr sz="2500" i="1" spc="-250" dirty="0">
                <a:latin typeface="Verdana"/>
                <a:cs typeface="Verdana"/>
              </a:rPr>
              <a:t> </a:t>
            </a:r>
            <a:r>
              <a:rPr sz="2500" spc="-50" dirty="0">
                <a:latin typeface="Verdana"/>
                <a:cs typeface="Verdana"/>
              </a:rPr>
              <a:t>f</a:t>
            </a:r>
            <a:r>
              <a:rPr sz="2500" spc="5" dirty="0">
                <a:latin typeface="Verdana"/>
                <a:cs typeface="Verdana"/>
              </a:rPr>
              <a:t>or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64" dirty="0">
                <a:latin typeface="Verdana"/>
                <a:cs typeface="Verdana"/>
              </a:rPr>
              <a:t>the</a:t>
            </a:r>
            <a:endParaRPr sz="2500">
              <a:latin typeface="Verdana"/>
              <a:cs typeface="Verdana"/>
            </a:endParaRPr>
          </a:p>
          <a:p>
            <a:pPr marR="5080" algn="r">
              <a:spcBef>
                <a:spcPts val="490"/>
              </a:spcBef>
            </a:pPr>
            <a:r>
              <a:rPr sz="2500" spc="30" dirty="0">
                <a:latin typeface="Verdana"/>
                <a:cs typeface="Verdana"/>
              </a:rPr>
              <a:t>hospitali</a:t>
            </a:r>
            <a:r>
              <a:rPr sz="2500" dirty="0">
                <a:latin typeface="Verdana"/>
                <a:cs typeface="Verdana"/>
              </a:rPr>
              <a:t>t</a:t>
            </a:r>
            <a:r>
              <a:rPr sz="2500" spc="-111" dirty="0">
                <a:latin typeface="Verdana"/>
                <a:cs typeface="Verdana"/>
              </a:rPr>
              <a:t>y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39" dirty="0">
                <a:latin typeface="Verdana"/>
                <a:cs typeface="Verdana"/>
              </a:rPr>
              <a:t>indust</a:t>
            </a:r>
            <a:r>
              <a:rPr sz="2500" spc="70" dirty="0">
                <a:latin typeface="Verdana"/>
                <a:cs typeface="Verdana"/>
              </a:rPr>
              <a:t>r</a:t>
            </a:r>
            <a:r>
              <a:rPr sz="2500" spc="-195" dirty="0">
                <a:latin typeface="Verdana"/>
                <a:cs typeface="Verdana"/>
              </a:rPr>
              <a:t>y</a:t>
            </a:r>
            <a:r>
              <a:rPr sz="2500" spc="-370" dirty="0"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9" y="3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8124824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8008" y="1126112"/>
            <a:ext cx="8648700" cy="985518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67" rIns="0" bIns="0" rtlCol="0">
            <a:spAutoFit/>
          </a:bodyPr>
          <a:lstStyle/>
          <a:p>
            <a:pPr marL="247641">
              <a:spcBef>
                <a:spcPts val="1925"/>
              </a:spcBef>
            </a:pPr>
            <a:r>
              <a:rPr sz="4800" spc="11" dirty="0"/>
              <a:t>Trends</a:t>
            </a:r>
            <a:r>
              <a:rPr sz="4800" spc="50" dirty="0"/>
              <a:t> </a:t>
            </a:r>
            <a:r>
              <a:rPr sz="4800" spc="36" dirty="0"/>
              <a:t>in</a:t>
            </a:r>
            <a:r>
              <a:rPr sz="4800" spc="50" dirty="0"/>
              <a:t> </a:t>
            </a:r>
            <a:r>
              <a:rPr sz="4800" spc="36" dirty="0"/>
              <a:t>Booking</a:t>
            </a:r>
            <a:r>
              <a:rPr sz="4800" spc="55" dirty="0"/>
              <a:t> </a:t>
            </a:r>
            <a:r>
              <a:rPr sz="4800" spc="89" dirty="0"/>
              <a:t>Channels</a:t>
            </a:r>
            <a:endParaRPr sz="4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50394" y="3458679"/>
            <a:ext cx="965962" cy="2478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89999" y="3307405"/>
            <a:ext cx="6985634" cy="135934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1" marR="5080" algn="ctr">
              <a:lnSpc>
                <a:spcPct val="116700"/>
              </a:lnSpc>
              <a:spcBef>
                <a:spcPts val="70"/>
              </a:spcBef>
            </a:pPr>
            <a:r>
              <a:rPr sz="2500" spc="14" dirty="0">
                <a:latin typeface="Verdana"/>
                <a:cs typeface="Verdana"/>
              </a:rPr>
              <a:t>Anal</a:t>
            </a:r>
            <a:r>
              <a:rPr sz="2500" spc="-5" dirty="0">
                <a:latin typeface="Verdana"/>
                <a:cs typeface="Verdana"/>
              </a:rPr>
              <a:t>y</a:t>
            </a:r>
            <a:r>
              <a:rPr sz="2500" spc="64" dirty="0">
                <a:latin typeface="Verdana"/>
                <a:cs typeface="Verdana"/>
              </a:rPr>
              <a:t>zing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64" dirty="0">
                <a:latin typeface="Verdana"/>
                <a:cs typeface="Verdana"/>
              </a:rPr>
              <a:t>the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125" dirty="0">
                <a:latin typeface="Verdana"/>
                <a:cs typeface="Verdana"/>
              </a:rPr>
              <a:t>im</a:t>
            </a:r>
            <a:r>
              <a:rPr sz="2500" spc="114" dirty="0">
                <a:latin typeface="Verdana"/>
                <a:cs typeface="Verdana"/>
              </a:rPr>
              <a:t>p</a:t>
            </a:r>
            <a:r>
              <a:rPr sz="2500" spc="55" dirty="0">
                <a:latin typeface="Verdana"/>
                <a:cs typeface="Verdana"/>
              </a:rPr>
              <a:t>ac</a:t>
            </a:r>
            <a:r>
              <a:rPr sz="2500" spc="36" dirty="0">
                <a:latin typeface="Verdana"/>
                <a:cs typeface="Verdana"/>
              </a:rPr>
              <a:t>t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20" dirty="0">
                <a:latin typeface="Verdana"/>
                <a:cs typeface="Verdana"/>
              </a:rPr>
              <a:t>of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55" dirty="0">
                <a:latin typeface="Verdana"/>
                <a:cs typeface="Verdana"/>
              </a:rPr>
              <a:t>online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150" dirty="0">
                <a:latin typeface="Verdana"/>
                <a:cs typeface="Verdana"/>
              </a:rPr>
              <a:t>v</a:t>
            </a:r>
            <a:r>
              <a:rPr sz="2500" spc="-14" dirty="0">
                <a:latin typeface="Verdana"/>
                <a:cs typeface="Verdana"/>
              </a:rPr>
              <a:t>er</a:t>
            </a:r>
            <a:r>
              <a:rPr sz="2500" spc="-11" dirty="0">
                <a:latin typeface="Verdana"/>
                <a:cs typeface="Verdana"/>
              </a:rPr>
              <a:t>sus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i="1" spc="-25" dirty="0">
                <a:latin typeface="Verdana"/>
                <a:cs typeface="Verdana"/>
              </a:rPr>
              <a:t>ofﬂine  </a:t>
            </a:r>
            <a:r>
              <a:rPr sz="2500" spc="86" dirty="0">
                <a:latin typeface="Verdana"/>
                <a:cs typeface="Verdana"/>
              </a:rPr>
              <a:t>booking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95" dirty="0">
                <a:latin typeface="Verdana"/>
                <a:cs typeface="Verdana"/>
              </a:rPr>
              <a:t>c</a:t>
            </a:r>
            <a:r>
              <a:rPr sz="2500" spc="45" dirty="0">
                <a:latin typeface="Verdana"/>
                <a:cs typeface="Verdana"/>
              </a:rPr>
              <a:t>hannels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9" dirty="0">
                <a:latin typeface="Verdana"/>
                <a:cs typeface="Verdana"/>
              </a:rPr>
              <a:t>on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ho</a:t>
            </a:r>
            <a:r>
              <a:rPr sz="2500" dirty="0">
                <a:latin typeface="Verdana"/>
                <a:cs typeface="Verdana"/>
              </a:rPr>
              <a:t>t</a:t>
            </a:r>
            <a:r>
              <a:rPr sz="2500" spc="11" dirty="0">
                <a:latin typeface="Verdana"/>
                <a:cs typeface="Verdana"/>
              </a:rPr>
              <a:t>el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95" dirty="0">
                <a:latin typeface="Verdana"/>
                <a:cs typeface="Verdana"/>
              </a:rPr>
              <a:t>o</a:t>
            </a:r>
            <a:r>
              <a:rPr sz="2500" spc="55" dirty="0">
                <a:latin typeface="Verdana"/>
                <a:cs typeface="Verdana"/>
              </a:rPr>
              <a:t>c</a:t>
            </a:r>
            <a:r>
              <a:rPr sz="2500" spc="120" dirty="0">
                <a:latin typeface="Verdana"/>
                <a:cs typeface="Verdana"/>
              </a:rPr>
              <a:t>cup</a:t>
            </a:r>
            <a:r>
              <a:rPr sz="2500" spc="80" dirty="0">
                <a:latin typeface="Verdana"/>
                <a:cs typeface="Verdana"/>
              </a:rPr>
              <a:t>an</a:t>
            </a:r>
            <a:r>
              <a:rPr sz="2500" spc="45" dirty="0">
                <a:latin typeface="Verdana"/>
                <a:cs typeface="Verdana"/>
              </a:rPr>
              <a:t>c</a:t>
            </a:r>
            <a:r>
              <a:rPr sz="2500" spc="-111" dirty="0">
                <a:latin typeface="Verdana"/>
                <a:cs typeface="Verdana"/>
              </a:rPr>
              <a:t>y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70" dirty="0">
                <a:latin typeface="Verdana"/>
                <a:cs typeface="Verdana"/>
              </a:rPr>
              <a:t>and  </a:t>
            </a:r>
            <a:r>
              <a:rPr sz="2500" spc="-39" dirty="0">
                <a:latin typeface="Verdana"/>
                <a:cs typeface="Verdana"/>
              </a:rPr>
              <a:t>revenue.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8124824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8008" y="1126113"/>
            <a:ext cx="8648700" cy="104386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1291" rIns="0" bIns="0" rtlCol="0">
            <a:spAutoFit/>
          </a:bodyPr>
          <a:lstStyle/>
          <a:p>
            <a:pPr marL="220975">
              <a:spcBef>
                <a:spcPts val="1900"/>
              </a:spcBef>
            </a:pPr>
            <a:r>
              <a:rPr sz="5200" spc="11" dirty="0"/>
              <a:t>Seasonal</a:t>
            </a:r>
            <a:r>
              <a:rPr sz="5200" spc="61" dirty="0"/>
              <a:t> </a:t>
            </a:r>
            <a:r>
              <a:rPr sz="5200" spc="20" dirty="0"/>
              <a:t>Booking</a:t>
            </a:r>
            <a:r>
              <a:rPr sz="5200" spc="64" dirty="0"/>
              <a:t> </a:t>
            </a:r>
            <a:r>
              <a:rPr sz="5200" spc="-55" dirty="0"/>
              <a:t>Patterns</a:t>
            </a:r>
            <a:endParaRPr sz="5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31240" y="3458680"/>
            <a:ext cx="758965" cy="3072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489971" y="3307405"/>
            <a:ext cx="7385683" cy="135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6684" marR="5080" indent="-134618">
              <a:lnSpc>
                <a:spcPct val="115999"/>
              </a:lnSpc>
              <a:spcBef>
                <a:spcPts val="89"/>
              </a:spcBef>
            </a:pPr>
            <a:r>
              <a:rPr sz="2500" spc="5" dirty="0">
                <a:latin typeface="Verdana"/>
                <a:cs typeface="Verdana"/>
              </a:rPr>
              <a:t>Identi</a:t>
            </a:r>
            <a:r>
              <a:rPr sz="2500" spc="20" dirty="0">
                <a:latin typeface="Verdana"/>
                <a:cs typeface="Verdana"/>
              </a:rPr>
              <a:t>f</a:t>
            </a:r>
            <a:r>
              <a:rPr sz="2500" spc="39" dirty="0">
                <a:latin typeface="Verdana"/>
                <a:cs typeface="Verdana"/>
              </a:rPr>
              <a:t>ying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95" dirty="0">
                <a:latin typeface="Verdana"/>
                <a:cs typeface="Verdana"/>
              </a:rPr>
              <a:t>p</a:t>
            </a:r>
            <a:r>
              <a:rPr sz="2500" spc="50" dirty="0">
                <a:latin typeface="Verdana"/>
                <a:cs typeface="Verdana"/>
              </a:rPr>
              <a:t>e</a:t>
            </a:r>
            <a:r>
              <a:rPr sz="2500" spc="11" dirty="0">
                <a:latin typeface="Verdana"/>
                <a:cs typeface="Verdana"/>
              </a:rPr>
              <a:t>ak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and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i="1" spc="-30" dirty="0">
                <a:latin typeface="Verdana"/>
                <a:cs typeface="Verdana"/>
              </a:rPr>
              <a:t>of</a:t>
            </a:r>
            <a:r>
              <a:rPr sz="2500" i="1" spc="-86" dirty="0">
                <a:latin typeface="Verdana"/>
                <a:cs typeface="Verdana"/>
              </a:rPr>
              <a:t>f</a:t>
            </a:r>
            <a:r>
              <a:rPr sz="2500" i="1" spc="-50" dirty="0">
                <a:latin typeface="Verdana"/>
                <a:cs typeface="Verdana"/>
              </a:rPr>
              <a:t>-p</a:t>
            </a:r>
            <a:r>
              <a:rPr sz="2500" i="1" spc="-95" dirty="0">
                <a:latin typeface="Verdana"/>
                <a:cs typeface="Verdana"/>
              </a:rPr>
              <a:t>e</a:t>
            </a:r>
            <a:r>
              <a:rPr sz="2500" i="1" spc="-45" dirty="0">
                <a:latin typeface="Verdana"/>
                <a:cs typeface="Verdana"/>
              </a:rPr>
              <a:t>ak</a:t>
            </a:r>
            <a:r>
              <a:rPr sz="2500" i="1" spc="-250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booking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20" dirty="0">
                <a:latin typeface="Verdana"/>
                <a:cs typeface="Verdana"/>
              </a:rPr>
              <a:t>s</a:t>
            </a:r>
            <a:r>
              <a:rPr sz="2500" spc="-61" dirty="0">
                <a:latin typeface="Verdana"/>
                <a:cs typeface="Verdana"/>
              </a:rPr>
              <a:t>e</a:t>
            </a:r>
            <a:r>
              <a:rPr sz="2500" spc="5" dirty="0">
                <a:latin typeface="Verdana"/>
                <a:cs typeface="Verdana"/>
              </a:rPr>
              <a:t>asons  </a:t>
            </a:r>
            <a:r>
              <a:rPr sz="2500" spc="25" dirty="0">
                <a:latin typeface="Verdana"/>
                <a:cs typeface="Verdana"/>
              </a:rPr>
              <a:t>to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55" dirty="0">
                <a:latin typeface="Verdana"/>
                <a:cs typeface="Verdana"/>
              </a:rPr>
              <a:t>optimize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61" dirty="0">
                <a:latin typeface="Verdana"/>
                <a:cs typeface="Verdana"/>
              </a:rPr>
              <a:t>pricing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and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55" dirty="0">
                <a:latin typeface="Verdana"/>
                <a:cs typeface="Verdana"/>
              </a:rPr>
              <a:t>marketing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39" dirty="0">
                <a:latin typeface="Verdana"/>
                <a:cs typeface="Verdana"/>
              </a:rPr>
              <a:t>strategies.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553203" y="1494192"/>
            <a:ext cx="6285864" cy="13394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4300" b="1" spc="70" dirty="0">
                <a:latin typeface="Cambria"/>
                <a:cs typeface="Cambria"/>
              </a:rPr>
              <a:t>Customer</a:t>
            </a:r>
            <a:r>
              <a:rPr sz="4300" b="1" spc="-61" dirty="0">
                <a:latin typeface="Cambria"/>
                <a:cs typeface="Cambria"/>
              </a:rPr>
              <a:t> </a:t>
            </a:r>
            <a:r>
              <a:rPr sz="4300" b="1" spc="50" dirty="0">
                <a:latin typeface="Cambria"/>
                <a:cs typeface="Cambria"/>
              </a:rPr>
              <a:t>Demographics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15927" y="3316922"/>
            <a:ext cx="572808" cy="2421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553202" y="2788546"/>
            <a:ext cx="5949315" cy="1175964"/>
          </a:xfrm>
          <a:prstGeom prst="rect">
            <a:avLst/>
          </a:prstGeom>
        </p:spPr>
        <p:txBody>
          <a:bodyPr vert="horz" wrap="square" lIns="0" tIns="21591" rIns="0" bIns="0" rtlCol="0">
            <a:spAutoFit/>
          </a:bodyPr>
          <a:lstStyle/>
          <a:p>
            <a:pPr marL="12701" marR="5080">
              <a:lnSpc>
                <a:spcPts val="3001"/>
              </a:lnSpc>
              <a:spcBef>
                <a:spcPts val="170"/>
              </a:spcBef>
            </a:pPr>
            <a:r>
              <a:rPr sz="2500" spc="89" dirty="0">
                <a:latin typeface="Verdana"/>
                <a:cs typeface="Verdana"/>
              </a:rPr>
              <a:t>Unde</a:t>
            </a:r>
            <a:r>
              <a:rPr sz="2500" spc="55" dirty="0">
                <a:latin typeface="Verdana"/>
                <a:cs typeface="Verdana"/>
              </a:rPr>
              <a:t>r</a:t>
            </a:r>
            <a:r>
              <a:rPr sz="2500" spc="61" dirty="0">
                <a:latin typeface="Verdana"/>
                <a:cs typeface="Verdana"/>
              </a:rPr>
              <a:t>standing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64" dirty="0">
                <a:latin typeface="Verdana"/>
                <a:cs typeface="Verdana"/>
              </a:rPr>
              <a:t>the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55" dirty="0">
                <a:latin typeface="Verdana"/>
                <a:cs typeface="Verdana"/>
              </a:rPr>
              <a:t>p</a:t>
            </a:r>
            <a:r>
              <a:rPr sz="2500" spc="5" dirty="0">
                <a:latin typeface="Verdana"/>
                <a:cs typeface="Verdana"/>
              </a:rPr>
              <a:t>re</a:t>
            </a:r>
            <a:r>
              <a:rPr sz="2500" spc="-25" dirty="0">
                <a:latin typeface="Verdana"/>
                <a:cs typeface="Verdana"/>
              </a:rPr>
              <a:t>f</a:t>
            </a:r>
            <a:r>
              <a:rPr sz="2500" spc="-14" dirty="0">
                <a:latin typeface="Verdana"/>
                <a:cs typeface="Verdana"/>
              </a:rPr>
              <a:t>e</a:t>
            </a:r>
            <a:r>
              <a:rPr sz="2500" spc="-45" dirty="0">
                <a:latin typeface="Verdana"/>
                <a:cs typeface="Verdana"/>
              </a:rPr>
              <a:t>r</a:t>
            </a:r>
            <a:r>
              <a:rPr sz="2500" spc="95" dirty="0">
                <a:latin typeface="Verdana"/>
                <a:cs typeface="Verdana"/>
              </a:rPr>
              <a:t>en</a:t>
            </a:r>
            <a:r>
              <a:rPr sz="2500" spc="55" dirty="0">
                <a:latin typeface="Verdana"/>
                <a:cs typeface="Verdana"/>
              </a:rPr>
              <a:t>c</a:t>
            </a:r>
            <a:r>
              <a:rPr sz="2500" spc="-20" dirty="0">
                <a:latin typeface="Verdana"/>
                <a:cs typeface="Verdana"/>
              </a:rPr>
              <a:t>es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14" dirty="0">
                <a:latin typeface="Verdana"/>
                <a:cs typeface="Verdana"/>
              </a:rPr>
              <a:t>of  </a:t>
            </a:r>
            <a:r>
              <a:rPr sz="2500" spc="39" dirty="0">
                <a:latin typeface="Verdana"/>
                <a:cs typeface="Verdana"/>
              </a:rPr>
              <a:t>dif</a:t>
            </a:r>
            <a:r>
              <a:rPr sz="2500" spc="-50" dirty="0">
                <a:latin typeface="Verdana"/>
                <a:cs typeface="Verdana"/>
              </a:rPr>
              <a:t>f</a:t>
            </a:r>
            <a:r>
              <a:rPr sz="2500" spc="-14" dirty="0">
                <a:latin typeface="Verdana"/>
                <a:cs typeface="Verdana"/>
              </a:rPr>
              <a:t>e</a:t>
            </a:r>
            <a:r>
              <a:rPr sz="2500" spc="-45" dirty="0">
                <a:latin typeface="Verdana"/>
                <a:cs typeface="Verdana"/>
              </a:rPr>
              <a:t>r</a:t>
            </a:r>
            <a:r>
              <a:rPr sz="2500" spc="64" dirty="0">
                <a:latin typeface="Verdana"/>
                <a:cs typeface="Verdana"/>
              </a:rPr>
              <a:t>ent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61" dirty="0">
                <a:latin typeface="Verdana"/>
                <a:cs typeface="Verdana"/>
              </a:rPr>
              <a:t>age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64" dirty="0">
                <a:latin typeface="Verdana"/>
                <a:cs typeface="Verdana"/>
              </a:rPr>
              <a:t>g</a:t>
            </a:r>
            <a:r>
              <a:rPr sz="2500" spc="11" dirty="0">
                <a:latin typeface="Verdana"/>
                <a:cs typeface="Verdana"/>
              </a:rPr>
              <a:t>r</a:t>
            </a:r>
            <a:r>
              <a:rPr sz="2500" spc="64" dirty="0">
                <a:latin typeface="Verdana"/>
                <a:cs typeface="Verdana"/>
              </a:rPr>
              <a:t>oups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and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i="1" spc="-25" dirty="0">
                <a:latin typeface="Verdana"/>
                <a:cs typeface="Verdana"/>
              </a:rPr>
              <a:t>nationalities  </a:t>
            </a:r>
            <a:r>
              <a:rPr sz="2500" spc="55" dirty="0">
                <a:latin typeface="Verdana"/>
                <a:cs typeface="Verdana"/>
              </a:rPr>
              <a:t>in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ho</a:t>
            </a:r>
            <a:r>
              <a:rPr sz="2500" dirty="0">
                <a:latin typeface="Verdana"/>
                <a:cs typeface="Verdana"/>
              </a:rPr>
              <a:t>t</a:t>
            </a:r>
            <a:r>
              <a:rPr sz="2500" spc="11" dirty="0">
                <a:latin typeface="Verdana"/>
                <a:cs typeface="Verdana"/>
              </a:rPr>
              <a:t>el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14" dirty="0">
                <a:latin typeface="Verdana"/>
                <a:cs typeface="Verdana"/>
              </a:rPr>
              <a:t>bookings.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8124824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8008" y="1126116"/>
            <a:ext cx="8648700" cy="93935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67" rIns="0" bIns="0" rtlCol="0">
            <a:spAutoFit/>
          </a:bodyPr>
          <a:lstStyle/>
          <a:p>
            <a:pPr marL="224145">
              <a:spcBef>
                <a:spcPts val="1925"/>
              </a:spcBef>
            </a:pPr>
            <a:r>
              <a:rPr sz="4500" spc="39" dirty="0"/>
              <a:t>Impact</a:t>
            </a:r>
            <a:r>
              <a:rPr sz="4500" spc="20" dirty="0"/>
              <a:t> </a:t>
            </a:r>
            <a:r>
              <a:rPr sz="4500" spc="61" dirty="0"/>
              <a:t>of</a:t>
            </a:r>
            <a:r>
              <a:rPr sz="4500" spc="50" dirty="0"/>
              <a:t> </a:t>
            </a:r>
            <a:r>
              <a:rPr sz="4500" spc="-45" dirty="0"/>
              <a:t>Reviews</a:t>
            </a:r>
            <a:r>
              <a:rPr sz="4500" spc="55" dirty="0"/>
              <a:t> </a:t>
            </a:r>
            <a:r>
              <a:rPr sz="4500" spc="5" dirty="0"/>
              <a:t>and</a:t>
            </a:r>
            <a:r>
              <a:rPr sz="4500" spc="50" dirty="0"/>
              <a:t> </a:t>
            </a:r>
            <a:r>
              <a:rPr sz="4500" spc="30" dirty="0"/>
              <a:t>Ratings</a:t>
            </a:r>
            <a:endParaRPr sz="45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56255" y="3490379"/>
            <a:ext cx="1496314" cy="2160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56294" y="3896836"/>
            <a:ext cx="1150250" cy="2477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12440" y="3328165"/>
            <a:ext cx="7540625" cy="8906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0" indent="188591">
              <a:lnSpc>
                <a:spcPct val="113900"/>
              </a:lnSpc>
              <a:spcBef>
                <a:spcPts val="105"/>
              </a:spcBef>
            </a:pPr>
            <a:r>
              <a:rPr sz="2500" spc="75" dirty="0">
                <a:latin typeface="Verdana"/>
                <a:cs typeface="Verdana"/>
              </a:rPr>
              <a:t>E</a:t>
            </a:r>
            <a:r>
              <a:rPr sz="2500" spc="-150" dirty="0">
                <a:latin typeface="Verdana"/>
                <a:cs typeface="Verdana"/>
              </a:rPr>
              <a:t>v</a:t>
            </a:r>
            <a:r>
              <a:rPr sz="2500" spc="50" dirty="0">
                <a:latin typeface="Verdana"/>
                <a:cs typeface="Verdana"/>
              </a:rPr>
              <a:t>aluating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64" dirty="0">
                <a:latin typeface="Verdana"/>
                <a:cs typeface="Verdana"/>
              </a:rPr>
              <a:t>the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9" dirty="0">
                <a:latin typeface="Verdana"/>
                <a:cs typeface="Verdana"/>
              </a:rPr>
              <a:t>c</a:t>
            </a:r>
            <a:r>
              <a:rPr sz="2500" spc="5" dirty="0">
                <a:latin typeface="Verdana"/>
                <a:cs typeface="Verdana"/>
              </a:rPr>
              <a:t>o</a:t>
            </a:r>
            <a:r>
              <a:rPr sz="2500" spc="-20" dirty="0">
                <a:latin typeface="Verdana"/>
                <a:cs typeface="Verdana"/>
              </a:rPr>
              <a:t>r</a:t>
            </a:r>
            <a:r>
              <a:rPr sz="2500" spc="-89" dirty="0">
                <a:latin typeface="Verdana"/>
                <a:cs typeface="Verdana"/>
              </a:rPr>
              <a:t>r</a:t>
            </a:r>
            <a:r>
              <a:rPr sz="2500" spc="30" dirty="0">
                <a:latin typeface="Verdana"/>
                <a:cs typeface="Verdana"/>
              </a:rPr>
              <a:t>elation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be</a:t>
            </a:r>
            <a:r>
              <a:rPr sz="2500" spc="30" dirty="0">
                <a:latin typeface="Verdana"/>
                <a:cs typeface="Verdana"/>
              </a:rPr>
              <a:t>t</a:t>
            </a:r>
            <a:r>
              <a:rPr sz="2500" spc="130" dirty="0">
                <a:latin typeface="Verdana"/>
                <a:cs typeface="Verdana"/>
              </a:rPr>
              <a:t>w</a:t>
            </a:r>
            <a:r>
              <a:rPr sz="2500" spc="61" dirty="0">
                <a:latin typeface="Verdana"/>
                <a:cs typeface="Verdana"/>
              </a:rPr>
              <a:t>een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50" dirty="0">
                <a:latin typeface="Verdana"/>
                <a:cs typeface="Verdana"/>
              </a:rPr>
              <a:t>cus</a:t>
            </a:r>
            <a:r>
              <a:rPr sz="2500" spc="-14" dirty="0">
                <a:latin typeface="Verdana"/>
                <a:cs typeface="Verdana"/>
              </a:rPr>
              <a:t>t</a:t>
            </a:r>
            <a:r>
              <a:rPr sz="2500" spc="61" dirty="0">
                <a:latin typeface="Verdana"/>
                <a:cs typeface="Verdana"/>
              </a:rPr>
              <a:t>omer  </a:t>
            </a:r>
            <a:r>
              <a:rPr sz="2500" spc="-89" dirty="0">
                <a:latin typeface="Verdana"/>
                <a:cs typeface="Verdana"/>
              </a:rPr>
              <a:t>r</a:t>
            </a:r>
            <a:r>
              <a:rPr sz="2500" spc="11" dirty="0">
                <a:latin typeface="Verdana"/>
                <a:cs typeface="Verdana"/>
              </a:rPr>
              <a:t>e</a:t>
            </a:r>
            <a:r>
              <a:rPr sz="2500" spc="-25" dirty="0">
                <a:latin typeface="Verdana"/>
                <a:cs typeface="Verdana"/>
              </a:rPr>
              <a:t>vi</a:t>
            </a:r>
            <a:r>
              <a:rPr sz="2500" spc="-61" dirty="0">
                <a:latin typeface="Verdana"/>
                <a:cs typeface="Verdana"/>
              </a:rPr>
              <a:t>e</a:t>
            </a:r>
            <a:r>
              <a:rPr sz="2500" spc="155" dirty="0">
                <a:latin typeface="Verdana"/>
                <a:cs typeface="Verdana"/>
              </a:rPr>
              <a:t>w</a:t>
            </a:r>
            <a:r>
              <a:rPr sz="2500" spc="-70" dirty="0">
                <a:latin typeface="Verdana"/>
                <a:cs typeface="Verdana"/>
              </a:rPr>
              <a:t>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and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i="1" spc="30" dirty="0">
                <a:latin typeface="Verdana"/>
                <a:cs typeface="Verdana"/>
              </a:rPr>
              <a:t>booking</a:t>
            </a:r>
            <a:r>
              <a:rPr sz="2500" i="1" spc="-250" dirty="0">
                <a:latin typeface="Verdana"/>
                <a:cs typeface="Verdana"/>
              </a:rPr>
              <a:t> </a:t>
            </a:r>
            <a:r>
              <a:rPr sz="2500" i="1" spc="36" dirty="0">
                <a:latin typeface="Verdana"/>
                <a:cs typeface="Verdana"/>
              </a:rPr>
              <a:t>c</a:t>
            </a:r>
            <a:r>
              <a:rPr sz="2500" i="1" spc="30" dirty="0">
                <a:latin typeface="Verdana"/>
                <a:cs typeface="Verdana"/>
              </a:rPr>
              <a:t>o</a:t>
            </a:r>
            <a:r>
              <a:rPr sz="2500" i="1" spc="5" dirty="0">
                <a:latin typeface="Verdana"/>
                <a:cs typeface="Verdana"/>
              </a:rPr>
              <a:t>n</a:t>
            </a:r>
            <a:r>
              <a:rPr sz="2500" i="1" spc="-209" dirty="0">
                <a:latin typeface="Verdana"/>
                <a:cs typeface="Verdana"/>
              </a:rPr>
              <a:t>v</a:t>
            </a:r>
            <a:r>
              <a:rPr sz="2500" i="1" spc="-70" dirty="0">
                <a:latin typeface="Verdana"/>
                <a:cs typeface="Verdana"/>
              </a:rPr>
              <a:t>e</a:t>
            </a:r>
            <a:r>
              <a:rPr sz="2500" i="1" spc="-55" dirty="0">
                <a:latin typeface="Verdana"/>
                <a:cs typeface="Verdana"/>
              </a:rPr>
              <a:t>r</a:t>
            </a:r>
            <a:r>
              <a:rPr sz="2500" i="1" spc="-25" dirty="0">
                <a:latin typeface="Verdana"/>
                <a:cs typeface="Verdana"/>
              </a:rPr>
              <a:t>sion</a:t>
            </a:r>
            <a:r>
              <a:rPr sz="2500" i="1" spc="-250" dirty="0">
                <a:latin typeface="Verdana"/>
                <a:cs typeface="Verdana"/>
              </a:rPr>
              <a:t> </a:t>
            </a:r>
            <a:r>
              <a:rPr sz="2500" spc="-175" dirty="0">
                <a:latin typeface="Verdana"/>
                <a:cs typeface="Verdana"/>
              </a:rPr>
              <a:t>r</a:t>
            </a:r>
            <a:r>
              <a:rPr sz="2500" spc="14" dirty="0">
                <a:latin typeface="Verdana"/>
                <a:cs typeface="Verdana"/>
              </a:rPr>
              <a:t>a</a:t>
            </a:r>
            <a:r>
              <a:rPr sz="2500" spc="-39" dirty="0">
                <a:latin typeface="Verdana"/>
                <a:cs typeface="Verdana"/>
              </a:rPr>
              <a:t>t</a:t>
            </a:r>
            <a:r>
              <a:rPr sz="2500" spc="-20" dirty="0">
                <a:latin typeface="Verdana"/>
                <a:cs typeface="Verdana"/>
              </a:rPr>
              <a:t>es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50" dirty="0">
                <a:latin typeface="Verdana"/>
                <a:cs typeface="Verdana"/>
              </a:rPr>
              <a:t>f</a:t>
            </a:r>
            <a:r>
              <a:rPr sz="2500" spc="5" dirty="0">
                <a:latin typeface="Verdana"/>
                <a:cs typeface="Verdana"/>
              </a:rPr>
              <a:t>or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ho</a:t>
            </a:r>
            <a:r>
              <a:rPr sz="2500" dirty="0">
                <a:latin typeface="Verdana"/>
                <a:cs typeface="Verdana"/>
              </a:rPr>
              <a:t>t</a:t>
            </a:r>
            <a:r>
              <a:rPr sz="2500" spc="-105" dirty="0">
                <a:latin typeface="Verdana"/>
                <a:cs typeface="Verdana"/>
              </a:rPr>
              <a:t>els.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929113" y="572208"/>
            <a:ext cx="16470630" cy="2659703"/>
          </a:xfrm>
          <a:prstGeom prst="rect">
            <a:avLst/>
          </a:prstGeom>
        </p:spPr>
        <p:txBody>
          <a:bodyPr vert="horz" wrap="square" lIns="0" tIns="12701" rIns="0" bIns="0" rtlCol="0">
            <a:spAutoFit/>
          </a:bodyPr>
          <a:lstStyle/>
          <a:p>
            <a:pPr marL="9506316">
              <a:spcBef>
                <a:spcPts val="100"/>
              </a:spcBef>
            </a:pPr>
            <a:r>
              <a:rPr spc="36" dirty="0"/>
              <a:t>Competitor</a:t>
            </a:r>
            <a:r>
              <a:rPr spc="-254" dirty="0"/>
              <a:t> </a:t>
            </a:r>
            <a:r>
              <a:rPr spc="-11" dirty="0"/>
              <a:t>Analysis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0525" y="3596996"/>
            <a:ext cx="1751329" cy="3072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2206" y="3135231"/>
            <a:ext cx="5041264" cy="1577997"/>
          </a:xfrm>
          <a:prstGeom prst="rect">
            <a:avLst/>
          </a:prstGeom>
        </p:spPr>
        <p:txBody>
          <a:bodyPr vert="horz" wrap="square" lIns="0" tIns="8256" rIns="0" bIns="0" rtlCol="0">
            <a:spAutoFit/>
          </a:bodyPr>
          <a:lstStyle/>
          <a:p>
            <a:pPr marL="12701" marR="5080" algn="just">
              <a:lnSpc>
                <a:spcPct val="102000"/>
              </a:lnSpc>
              <a:spcBef>
                <a:spcPts val="64"/>
              </a:spcBef>
            </a:pPr>
            <a:r>
              <a:rPr sz="2500" spc="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5" dirty="0">
                <a:solidFill>
                  <a:srgbClr val="FFFFFF"/>
                </a:solidFill>
                <a:latin typeface="Verdana"/>
                <a:cs typeface="Verdana"/>
              </a:rPr>
              <a:t>ssessing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4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r>
              <a:rPr sz="2500" spc="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500" spc="36" dirty="0">
                <a:solidFill>
                  <a:srgbClr val="FFFFFF"/>
                </a:solidFill>
                <a:latin typeface="Verdana"/>
                <a:cs typeface="Verdana"/>
              </a:rPr>
              <a:t>et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sha</a:t>
            </a:r>
            <a:r>
              <a:rPr sz="2500" spc="-3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36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2500" spc="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36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ing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4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-3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egies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89" dirty="0">
                <a:latin typeface="Verdana"/>
                <a:cs typeface="Verdana"/>
              </a:rPr>
              <a:t>c</a:t>
            </a:r>
            <a:r>
              <a:rPr sz="2500" spc="80" dirty="0">
                <a:latin typeface="Verdana"/>
                <a:cs typeface="Verdana"/>
              </a:rPr>
              <a:t>ompeti</a:t>
            </a:r>
            <a:r>
              <a:rPr sz="2500" spc="5" dirty="0">
                <a:latin typeface="Verdana"/>
                <a:cs typeface="Verdana"/>
              </a:rPr>
              <a:t>t</a:t>
            </a:r>
            <a:r>
              <a:rPr sz="2500" dirty="0">
                <a:latin typeface="Verdana"/>
                <a:cs typeface="Verdana"/>
              </a:rPr>
              <a:t>or  </a:t>
            </a:r>
            <a:r>
              <a:rPr sz="2500" spc="86" dirty="0">
                <a:solidFill>
                  <a:srgbClr val="FFFFFF"/>
                </a:solidFill>
                <a:latin typeface="Verdana"/>
                <a:cs typeface="Verdana"/>
              </a:rPr>
              <a:t>ho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-14" dirty="0">
                <a:solidFill>
                  <a:srgbClr val="FFFFFF"/>
                </a:solidFill>
                <a:latin typeface="Verdana"/>
                <a:cs typeface="Verdana"/>
              </a:rPr>
              <a:t>els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4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Verdana"/>
                <a:cs typeface="Verdana"/>
              </a:rPr>
              <a:t>same</a:t>
            </a:r>
            <a:r>
              <a:rPr sz="2500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location.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" y="0"/>
            <a:ext cx="9144000" cy="10286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8124824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8008" y="1126109"/>
            <a:ext cx="8648700" cy="94513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4950" rIns="0" bIns="0" rtlCol="0">
            <a:spAutoFit/>
          </a:bodyPr>
          <a:lstStyle/>
          <a:p>
            <a:pPr marL="280662">
              <a:spcBef>
                <a:spcPts val="1850"/>
              </a:spcBef>
            </a:pPr>
            <a:r>
              <a:rPr sz="4600" spc="30" dirty="0"/>
              <a:t>Booking</a:t>
            </a:r>
            <a:r>
              <a:rPr sz="4600" spc="55" dirty="0"/>
              <a:t> Cancellation</a:t>
            </a:r>
            <a:r>
              <a:rPr sz="4600" spc="-50" dirty="0"/>
              <a:t> </a:t>
            </a:r>
            <a:r>
              <a:rPr sz="4600" spc="11" dirty="0"/>
              <a:t>Trends</a:t>
            </a:r>
            <a:endParaRPr sz="46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05812" y="3458680"/>
            <a:ext cx="1259332" cy="30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5183" y="3896829"/>
            <a:ext cx="2057450" cy="2478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588056" y="3316968"/>
            <a:ext cx="7189469" cy="1362551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 marR="5080" indent="-634" algn="ctr">
              <a:lnSpc>
                <a:spcPct val="117300"/>
              </a:lnSpc>
              <a:spcBef>
                <a:spcPts val="95"/>
              </a:spcBef>
            </a:pPr>
            <a:r>
              <a:rPr sz="2500" spc="64" dirty="0">
                <a:latin typeface="Verdana"/>
                <a:cs typeface="Verdana"/>
              </a:rPr>
              <a:t>E</a:t>
            </a:r>
            <a:r>
              <a:rPr sz="2500" spc="-155" dirty="0">
                <a:latin typeface="Verdana"/>
                <a:cs typeface="Verdana"/>
              </a:rPr>
              <a:t>x</a:t>
            </a:r>
            <a:r>
              <a:rPr sz="2500" spc="89" dirty="0">
                <a:latin typeface="Verdana"/>
                <a:cs typeface="Verdana"/>
              </a:rPr>
              <a:t>amining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64" dirty="0">
                <a:latin typeface="Verdana"/>
                <a:cs typeface="Verdana"/>
              </a:rPr>
              <a:t>the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89" dirty="0">
                <a:latin typeface="Verdana"/>
                <a:cs typeface="Verdana"/>
              </a:rPr>
              <a:t>r</a:t>
            </a:r>
            <a:r>
              <a:rPr sz="2500" spc="-5" dirty="0">
                <a:latin typeface="Verdana"/>
                <a:cs typeface="Verdana"/>
              </a:rPr>
              <a:t>e</a:t>
            </a:r>
            <a:r>
              <a:rPr sz="2500" spc="5" dirty="0">
                <a:latin typeface="Verdana"/>
                <a:cs typeface="Verdana"/>
              </a:rPr>
              <a:t>asons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95" dirty="0">
                <a:latin typeface="Verdana"/>
                <a:cs typeface="Verdana"/>
              </a:rPr>
              <a:t>behind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75" dirty="0">
                <a:latin typeface="Verdana"/>
                <a:cs typeface="Verdana"/>
              </a:rPr>
              <a:t>booking  </a:t>
            </a:r>
            <a:r>
              <a:rPr sz="2500" spc="36" dirty="0">
                <a:latin typeface="Verdana"/>
                <a:cs typeface="Verdana"/>
              </a:rPr>
              <a:t>cancellations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and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11" dirty="0">
                <a:latin typeface="Verdana"/>
                <a:cs typeface="Verdana"/>
              </a:rPr>
              <a:t>strategies</a:t>
            </a:r>
            <a:r>
              <a:rPr sz="2500" spc="-209" dirty="0">
                <a:latin typeface="Verdana"/>
                <a:cs typeface="Verdana"/>
              </a:rPr>
              <a:t> </a:t>
            </a:r>
            <a:r>
              <a:rPr sz="2500" spc="25" dirty="0">
                <a:latin typeface="Verdana"/>
                <a:cs typeface="Verdana"/>
              </a:rPr>
              <a:t>to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70" dirty="0">
                <a:latin typeface="Verdana"/>
                <a:cs typeface="Verdana"/>
              </a:rPr>
              <a:t>minimize</a:t>
            </a:r>
            <a:r>
              <a:rPr sz="2500" spc="-209" dirty="0">
                <a:latin typeface="Verdana"/>
                <a:cs typeface="Verdana"/>
              </a:rPr>
              <a:t> </a:t>
            </a:r>
            <a:r>
              <a:rPr sz="2500" spc="25" dirty="0">
                <a:latin typeface="Verdana"/>
                <a:cs typeface="Verdana"/>
              </a:rPr>
              <a:t>their </a:t>
            </a:r>
            <a:r>
              <a:rPr sz="2500" spc="-844" dirty="0">
                <a:latin typeface="Verdana"/>
                <a:cs typeface="Verdana"/>
              </a:rPr>
              <a:t> </a:t>
            </a:r>
            <a:r>
              <a:rPr sz="2500" spc="125" dirty="0">
                <a:latin typeface="Verdana"/>
                <a:cs typeface="Verdana"/>
              </a:rPr>
              <a:t>im</a:t>
            </a:r>
            <a:r>
              <a:rPr sz="2500" spc="114" dirty="0">
                <a:latin typeface="Verdana"/>
                <a:cs typeface="Verdana"/>
              </a:rPr>
              <a:t>p</a:t>
            </a:r>
            <a:r>
              <a:rPr sz="2500" spc="55" dirty="0">
                <a:latin typeface="Verdana"/>
                <a:cs typeface="Verdana"/>
              </a:rPr>
              <a:t>ac</a:t>
            </a:r>
            <a:r>
              <a:rPr sz="2500" spc="36" dirty="0">
                <a:latin typeface="Verdana"/>
                <a:cs typeface="Verdana"/>
              </a:rPr>
              <a:t>t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9" dirty="0">
                <a:latin typeface="Verdana"/>
                <a:cs typeface="Verdana"/>
              </a:rPr>
              <a:t>on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86" dirty="0">
                <a:latin typeface="Verdana"/>
                <a:cs typeface="Verdana"/>
              </a:rPr>
              <a:t>ho</a:t>
            </a:r>
            <a:r>
              <a:rPr sz="2500" dirty="0">
                <a:latin typeface="Verdana"/>
                <a:cs typeface="Verdana"/>
              </a:rPr>
              <a:t>t</a:t>
            </a:r>
            <a:r>
              <a:rPr sz="2500" spc="11" dirty="0">
                <a:latin typeface="Verdana"/>
                <a:cs typeface="Verdana"/>
              </a:rPr>
              <a:t>el</a:t>
            </a:r>
            <a:r>
              <a:rPr sz="2500" spc="-214" dirty="0">
                <a:latin typeface="Verdana"/>
                <a:cs typeface="Verdana"/>
              </a:rPr>
              <a:t> </a:t>
            </a:r>
            <a:r>
              <a:rPr sz="2500" spc="-89" dirty="0">
                <a:latin typeface="Verdana"/>
                <a:cs typeface="Verdana"/>
              </a:rPr>
              <a:t>r</a:t>
            </a:r>
            <a:r>
              <a:rPr sz="2500" spc="11" dirty="0">
                <a:latin typeface="Verdana"/>
                <a:cs typeface="Verdana"/>
              </a:rPr>
              <a:t>e</a:t>
            </a:r>
            <a:r>
              <a:rPr sz="2500" spc="-150" dirty="0">
                <a:latin typeface="Verdana"/>
                <a:cs typeface="Verdana"/>
              </a:rPr>
              <a:t>v</a:t>
            </a:r>
            <a:r>
              <a:rPr sz="2500" spc="-14" dirty="0">
                <a:latin typeface="Verdana"/>
                <a:cs typeface="Verdana"/>
              </a:rPr>
              <a:t>enue.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17</TotalTime>
  <Words>252</Words>
  <Application>Microsoft Office PowerPoint</Application>
  <PresentationFormat>Custom</PresentationFormat>
  <Paragraphs>34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Apex</vt:lpstr>
      <vt:lpstr>Slide 1</vt:lpstr>
      <vt:lpstr>Slide 2</vt:lpstr>
      <vt:lpstr>Introduction</vt:lpstr>
      <vt:lpstr>Trends in Booking Channels</vt:lpstr>
      <vt:lpstr>Seasonal Booking Patterns</vt:lpstr>
      <vt:lpstr>Slide 6</vt:lpstr>
      <vt:lpstr>Impact of Reviews and Ratings</vt:lpstr>
      <vt:lpstr>Competitor Analysis</vt:lpstr>
      <vt:lpstr>Booking Cancellation Trends</vt:lpstr>
      <vt:lpstr>Revenue Management  Strategies Implementing dynamic pricing  and inventory control to optimize  revenue per available room  (RevPAR).</vt:lpstr>
      <vt:lpstr>Personalized Marketing Campaigns</vt:lpstr>
      <vt:lpstr>Technology and Automation</vt:lpstr>
      <vt:lpstr>Future Opportunities</vt:lpstr>
      <vt:lpstr>Slide 14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CAM LAB 11</dc:creator>
  <cp:lastModifiedBy>CAM LAB 11</cp:lastModifiedBy>
  <cp:revision>2</cp:revision>
  <dcterms:created xsi:type="dcterms:W3CDTF">2024-04-05T06:59:23Z</dcterms:created>
  <dcterms:modified xsi:type="dcterms:W3CDTF">2024-04-05T07:17:57Z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2024-04-05T00:00:00Z</vt:filetime>
  </property>
</Properties>
</file>